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Raleway"/>
      <p:regular r:id="rId74"/>
      <p:bold r:id="rId75"/>
      <p:italic r:id="rId76"/>
      <p:boldItalic r:id="rId77"/>
    </p:embeddedFont>
    <p:embeddedFont>
      <p:font typeface="Lat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1DCD2BA-802D-42E7-9FF4-838FB4BE8454}">
  <a:tblStyle styleId="{21DCD2BA-802D-42E7-9FF4-838FB4BE8454}" styleName="Table_0">
    <a:wholeTbl>
      <a:tcTxStyle>
        <a:font>
          <a:latin typeface="Calibri"/>
          <a:ea typeface="Calibri"/>
          <a:cs typeface="Calibri"/>
        </a:font>
        <a:srgbClr val="365F91"/>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12700">
              <a:solidFill>
                <a:srgbClr val="4F81BD"/>
              </a:solidFill>
              <a:prstDash val="solid"/>
              <a:round/>
              <a:headEnd len="sm" w="sm" type="none"/>
              <a:tailEnd len="sm" w="sm" type="none"/>
            </a:ln>
          </a:top>
          <a:bottom>
            <a:ln cap="flat" cmpd="sng" w="12700">
              <a:solidFill>
                <a:srgbClr val="4F81BD"/>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italic.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aleway-bold.fntdata"/><Relationship Id="rId30" Type="http://schemas.openxmlformats.org/officeDocument/2006/relationships/slide" Target="slides/slide24.xml"/><Relationship Id="rId74" Type="http://schemas.openxmlformats.org/officeDocument/2006/relationships/font" Target="fonts/Raleway-regular.fntdata"/><Relationship Id="rId33" Type="http://schemas.openxmlformats.org/officeDocument/2006/relationships/slide" Target="slides/slide27.xml"/><Relationship Id="rId77" Type="http://schemas.openxmlformats.org/officeDocument/2006/relationships/font" Target="fonts/Raleway-boldItalic.fntdata"/><Relationship Id="rId32" Type="http://schemas.openxmlformats.org/officeDocument/2006/relationships/slide" Target="slides/slide26.xml"/><Relationship Id="rId76" Type="http://schemas.openxmlformats.org/officeDocument/2006/relationships/font" Target="fonts/Raleway-italic.fntdata"/><Relationship Id="rId35" Type="http://schemas.openxmlformats.org/officeDocument/2006/relationships/slide" Target="slides/slide29.xml"/><Relationship Id="rId79" Type="http://schemas.openxmlformats.org/officeDocument/2006/relationships/font" Target="fonts/Lato-bold.fntdata"/><Relationship Id="rId34" Type="http://schemas.openxmlformats.org/officeDocument/2006/relationships/slide" Target="slides/slide28.xml"/><Relationship Id="rId78" Type="http://schemas.openxmlformats.org/officeDocument/2006/relationships/font" Target="fonts/La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3e65c4f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3e65c4f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f47ff331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f47ff331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f47ff331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f47ff331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627c980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627c980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61c6c4c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61c6c4c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f47ff331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f47ff331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240b46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240b46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240b46d0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240b46d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4217f4c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4217f4c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240b46d0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240b46d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44b433d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44b433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3e65c4f5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3e65c4f5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240b46d0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240b46d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68aa27e4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68aa27e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5f24dbb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5f24dbb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3e65c4f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3e65c4f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3e65c4f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3e65c4f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3e65c4f53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3e65c4f53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f47ff331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f47ff331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44e1a92a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44e1a92a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68a3d90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68a3d90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68aa27e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68aa27e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44e1a92a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44e1a92a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44e1a92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44e1a92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68aa27e4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68aa27e4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5eae091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5eae091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fbd83e7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fbd83e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fbd83e7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fbd83e7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fbd83e7c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fbd83e7c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f47ff33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f47ff33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41fc0c00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41fc0c00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5f20648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5f2064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5f24db5c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5f24db5c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4502432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4502432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45024326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45024326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4502432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4502432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450243267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45024326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45024326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45024326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5e763144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5e763144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f92b1c6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f92b1c6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f0f25a0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f0f25a0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293a6af8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293a6af8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3e72cef6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3e72cef6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4450243267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4450243267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fc5b179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fc5b179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4f92b1c6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4f92b1c6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fc5b179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fc5b179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50951234e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0951234e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5ed0ced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5ed0ced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61761509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461761509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5f9fc59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45f9fc59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0951234e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0951234e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1ba990df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1ba990df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1d9b086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1d9b086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293a6b07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293a6b07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293a6b0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293a6b0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582deee7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82deee7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www.youtube.com/watch?v=gb1PrzN2vWY" TargetMode="External"/><Relationship Id="rId4" Type="http://schemas.openxmlformats.org/officeDocument/2006/relationships/image" Target="../media/image20.jpg"/><Relationship Id="rId5" Type="http://schemas.openxmlformats.org/officeDocument/2006/relationships/hyperlink" Target="http://www.youtube.com/watch?v=dmQBDbAWJKE" TargetMode="External"/><Relationship Id="rId6"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39.png"/><Relationship Id="rId5"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4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77.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74.jp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78.jp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46.jpg"/><Relationship Id="rId4" Type="http://schemas.openxmlformats.org/officeDocument/2006/relationships/image" Target="../media/image48.jpg"/><Relationship Id="rId5" Type="http://schemas.openxmlformats.org/officeDocument/2006/relationships/image" Target="../media/image5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52.jpg"/><Relationship Id="rId4" Type="http://schemas.openxmlformats.org/officeDocument/2006/relationships/image" Target="../media/image5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55.jpg"/><Relationship Id="rId4" Type="http://schemas.openxmlformats.org/officeDocument/2006/relationships/image" Target="../media/image6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hyperlink" Target="http://drive.google.com/file/d/1N0VRLVnP0z70Z5ZUETX3mIoyNFP5f9Qp/view" TargetMode="Externa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61.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64.png"/><Relationship Id="rId4" Type="http://schemas.openxmlformats.org/officeDocument/2006/relationships/image" Target="../media/image68.png"/><Relationship Id="rId5"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hyperlink" Target="http://drive.google.com/file/d/1fKMzOvCnutNGsO7k2w2-snKVL6DXQl0U/view" TargetMode="External"/><Relationship Id="rId4" Type="http://schemas.openxmlformats.org/officeDocument/2006/relationships/image" Target="../media/image6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www.royalcaribbean.com/connect/robot-bartenders-shake-things-up-at-sea/" TargetMode="External"/><Relationship Id="rId4" Type="http://schemas.openxmlformats.org/officeDocument/2006/relationships/hyperlink" Target="https://www.youtube.com/watch?v=fAh6hQRKBU8" TargetMode="External"/><Relationship Id="rId5" Type="http://schemas.openxmlformats.org/officeDocument/2006/relationships/hyperlink" Target="https://intellipaat.com/tutorial/tutorial-mongodb-tutorial/mongodb-crud-operations/" TargetMode="External"/><Relationship Id="rId6" Type="http://schemas.openxmlformats.org/officeDocument/2006/relationships/hyperlink" Target="https://docstore.mik.ua/orelly/perl3/tk/ch02_02.htm" TargetMode="External"/><Relationship Id="rId7" Type="http://schemas.openxmlformats.org/officeDocument/2006/relationships/hyperlink" Target="https://en.wikipedia.org/wiki/Model%E2%80%93view%E2%80%93controll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Portrait-oriented black smaptphone" id="135" name="Google Shape;135;p17"/>
          <p:cNvPicPr preferRelativeResize="0"/>
          <p:nvPr/>
        </p:nvPicPr>
        <p:blipFill rotWithShape="1">
          <a:blip r:embed="rId3">
            <a:alphaModFix/>
          </a:blip>
          <a:srcRect b="0" l="0" r="19980" t="0"/>
          <a:stretch/>
        </p:blipFill>
        <p:spPr>
          <a:xfrm>
            <a:off x="8220926" y="1242000"/>
            <a:ext cx="923075" cy="2265601"/>
          </a:xfrm>
          <a:prstGeom prst="rect">
            <a:avLst/>
          </a:prstGeom>
          <a:noFill/>
          <a:ln>
            <a:noFill/>
          </a:ln>
          <a:effectLst>
            <a:reflection blurRad="0" dir="0" dist="0" endA="0" endPos="4000" fadeDir="5400012" kx="0" rotWithShape="0" algn="bl" stA="20000" stPos="0" sy="-100000" ky="0"/>
          </a:effectLst>
        </p:spPr>
      </p:pic>
      <p:sp>
        <p:nvSpPr>
          <p:cNvPr id="136" name="Google Shape;136;p17"/>
          <p:cNvSpPr txBox="1"/>
          <p:nvPr>
            <p:ph type="ctrTitle"/>
          </p:nvPr>
        </p:nvSpPr>
        <p:spPr>
          <a:xfrm>
            <a:off x="576125" y="1149325"/>
            <a:ext cx="7779000" cy="27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t>Design of An Automated Drink Dispensing System</a:t>
            </a:r>
            <a:endParaRPr sz="5500"/>
          </a:p>
        </p:txBody>
      </p:sp>
      <p:sp>
        <p:nvSpPr>
          <p:cNvPr id="137" name="Google Shape;137;p17"/>
          <p:cNvSpPr txBox="1"/>
          <p:nvPr>
            <p:ph idx="1" type="subTitle"/>
          </p:nvPr>
        </p:nvSpPr>
        <p:spPr>
          <a:xfrm>
            <a:off x="999800" y="4141750"/>
            <a:ext cx="67305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By: Nathan Bane, Chris Blanks, and Ryan Valente</a:t>
            </a:r>
            <a:endParaRPr sz="2400"/>
          </a:p>
        </p:txBody>
      </p:sp>
      <p:pic>
        <p:nvPicPr>
          <p:cNvPr id="138" name="Google Shape;138;p17"/>
          <p:cNvPicPr preferRelativeResize="0"/>
          <p:nvPr/>
        </p:nvPicPr>
        <p:blipFill rotWithShape="1">
          <a:blip r:embed="rId4">
            <a:alphaModFix/>
          </a:blip>
          <a:srcRect b="0" l="19396" r="32545" t="0"/>
          <a:stretch/>
        </p:blipFill>
        <p:spPr>
          <a:xfrm>
            <a:off x="8271300" y="1401725"/>
            <a:ext cx="872700" cy="1867476"/>
          </a:xfrm>
          <a:prstGeom prst="rect">
            <a:avLst/>
          </a:prstGeom>
          <a:noFill/>
          <a:ln>
            <a:noFill/>
          </a:ln>
        </p:spPr>
      </p:pic>
      <p:sp>
        <p:nvSpPr>
          <p:cNvPr id="139" name="Google Shape;139;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6532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 (continued)</a:t>
            </a:r>
            <a:endParaRPr/>
          </a:p>
        </p:txBody>
      </p:sp>
      <p:sp>
        <p:nvSpPr>
          <p:cNvPr id="205" name="Google Shape;205;p26"/>
          <p:cNvSpPr txBox="1"/>
          <p:nvPr>
            <p:ph idx="1" type="body"/>
          </p:nvPr>
        </p:nvSpPr>
        <p:spPr>
          <a:xfrm>
            <a:off x="393500" y="1986200"/>
            <a:ext cx="6070500" cy="2126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Features</a:t>
            </a:r>
            <a:endParaRPr sz="1400">
              <a:highlight>
                <a:srgbClr val="FF0000"/>
              </a:highlight>
            </a:endParaRPr>
          </a:p>
          <a:p>
            <a:pPr indent="-317500" lvl="1" marL="914400" rtl="0" algn="l">
              <a:lnSpc>
                <a:spcPct val="150000"/>
              </a:lnSpc>
              <a:spcBef>
                <a:spcPts val="0"/>
              </a:spcBef>
              <a:spcAft>
                <a:spcPts val="0"/>
              </a:spcAft>
              <a:buSzPts val="1400"/>
              <a:buChar char="➢"/>
            </a:pPr>
            <a:r>
              <a:rPr lang="en" sz="1400"/>
              <a:t>Touchscreen User Interface</a:t>
            </a:r>
            <a:endParaRPr sz="1400"/>
          </a:p>
          <a:p>
            <a:pPr indent="-317500" lvl="2" marL="1371600" rtl="0" algn="l">
              <a:lnSpc>
                <a:spcPct val="150000"/>
              </a:lnSpc>
              <a:spcBef>
                <a:spcPts val="0"/>
              </a:spcBef>
              <a:spcAft>
                <a:spcPts val="0"/>
              </a:spcAft>
              <a:buSzPts val="1400"/>
              <a:buChar char="■"/>
            </a:pPr>
            <a:r>
              <a:rPr lang="en" sz="1400"/>
              <a:t>Main Computer</a:t>
            </a:r>
            <a:endParaRPr sz="1400"/>
          </a:p>
          <a:p>
            <a:pPr indent="-317500" lvl="2" marL="1371600" rtl="0" algn="l">
              <a:lnSpc>
                <a:spcPct val="150000"/>
              </a:lnSpc>
              <a:spcBef>
                <a:spcPts val="0"/>
              </a:spcBef>
              <a:spcAft>
                <a:spcPts val="0"/>
              </a:spcAft>
              <a:buSzPts val="1400"/>
              <a:buChar char="■"/>
            </a:pPr>
            <a:r>
              <a:rPr lang="en" sz="1400"/>
              <a:t>Embedded Board</a:t>
            </a:r>
            <a:endParaRPr sz="1400"/>
          </a:p>
          <a:p>
            <a:pPr indent="-317500" lvl="1" marL="914400" rtl="0" algn="l">
              <a:lnSpc>
                <a:spcPct val="150000"/>
              </a:lnSpc>
              <a:spcBef>
                <a:spcPts val="0"/>
              </a:spcBef>
              <a:spcAft>
                <a:spcPts val="0"/>
              </a:spcAft>
              <a:buSzPts val="1400"/>
              <a:buChar char="➢"/>
            </a:pPr>
            <a:r>
              <a:rPr lang="en" sz="1400"/>
              <a:t>Dual Mode for Desktop Application</a:t>
            </a:r>
            <a:endParaRPr sz="1400"/>
          </a:p>
          <a:p>
            <a:pPr indent="-317500" lvl="1" marL="914400" rtl="0" algn="l">
              <a:lnSpc>
                <a:spcPct val="150000"/>
              </a:lnSpc>
              <a:spcBef>
                <a:spcPts val="0"/>
              </a:spcBef>
              <a:spcAft>
                <a:spcPts val="0"/>
              </a:spcAft>
              <a:buSzPts val="1400"/>
              <a:buChar char="➢"/>
            </a:pPr>
            <a:r>
              <a:rPr lang="en" sz="1400"/>
              <a:t>Security</a:t>
            </a:r>
            <a:endParaRPr sz="1400"/>
          </a:p>
          <a:p>
            <a:pPr indent="-317500" lvl="1" marL="914400" rtl="0" algn="l">
              <a:lnSpc>
                <a:spcPct val="150000"/>
              </a:lnSpc>
              <a:spcBef>
                <a:spcPts val="0"/>
              </a:spcBef>
              <a:spcAft>
                <a:spcPts val="0"/>
              </a:spcAft>
              <a:buSzPts val="1400"/>
              <a:buChar char="➢"/>
            </a:pPr>
            <a:r>
              <a:rPr lang="en" sz="1400"/>
              <a:t>Remote Monitoring</a:t>
            </a:r>
            <a:endParaRPr sz="1400"/>
          </a:p>
          <a:p>
            <a:pPr indent="0" lvl="0" marL="0" rtl="0" algn="l">
              <a:lnSpc>
                <a:spcPct val="150000"/>
              </a:lnSpc>
              <a:spcBef>
                <a:spcPts val="1600"/>
              </a:spcBef>
              <a:spcAft>
                <a:spcPts val="0"/>
              </a:spcAft>
              <a:buNone/>
            </a:pPr>
            <a:r>
              <a:t/>
            </a:r>
            <a:endParaRPr sz="1400"/>
          </a:p>
          <a:p>
            <a:pPr indent="0" lvl="0" marL="457200" rtl="0" algn="l">
              <a:lnSpc>
                <a:spcPct val="150000"/>
              </a:lnSpc>
              <a:spcBef>
                <a:spcPts val="1600"/>
              </a:spcBef>
              <a:spcAft>
                <a:spcPts val="1600"/>
              </a:spcAft>
              <a:buNone/>
            </a:pPr>
            <a:r>
              <a:t/>
            </a:r>
            <a:endParaRPr sz="1400"/>
          </a:p>
        </p:txBody>
      </p:sp>
      <p:pic>
        <p:nvPicPr>
          <p:cNvPr id="206" name="Google Shape;206;p26"/>
          <p:cNvPicPr preferRelativeResize="0"/>
          <p:nvPr/>
        </p:nvPicPr>
        <p:blipFill>
          <a:blip r:embed="rId3">
            <a:alphaModFix/>
          </a:blip>
          <a:stretch>
            <a:fillRect/>
          </a:stretch>
        </p:blipFill>
        <p:spPr>
          <a:xfrm>
            <a:off x="6463990" y="2495966"/>
            <a:ext cx="2343510" cy="1317776"/>
          </a:xfrm>
          <a:prstGeom prst="rect">
            <a:avLst/>
          </a:prstGeom>
          <a:noFill/>
          <a:ln>
            <a:noFill/>
          </a:ln>
        </p:spPr>
      </p:pic>
      <p:sp>
        <p:nvSpPr>
          <p:cNvPr id="207" name="Google Shape;207;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a:t>
            </a:r>
            <a:endParaRPr/>
          </a:p>
        </p:txBody>
      </p:sp>
      <p:sp>
        <p:nvSpPr>
          <p:cNvPr id="213" name="Google Shape;213;p27"/>
          <p:cNvSpPr txBox="1"/>
          <p:nvPr>
            <p:ph idx="1" type="body"/>
          </p:nvPr>
        </p:nvSpPr>
        <p:spPr>
          <a:xfrm>
            <a:off x="393500" y="1986200"/>
            <a:ext cx="3658800" cy="1411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Has to be on a raised platform</a:t>
            </a:r>
            <a:endParaRPr sz="1800"/>
          </a:p>
          <a:p>
            <a:pPr indent="-342900" lvl="0" marL="457200" rtl="0" algn="l">
              <a:lnSpc>
                <a:spcPct val="150000"/>
              </a:lnSpc>
              <a:spcBef>
                <a:spcPts val="0"/>
              </a:spcBef>
              <a:spcAft>
                <a:spcPts val="0"/>
              </a:spcAft>
              <a:buSzPts val="1800"/>
              <a:buChar char="❖"/>
            </a:pPr>
            <a:r>
              <a:rPr lang="en" sz="1800"/>
              <a:t>Food Safety</a:t>
            </a:r>
            <a:endParaRPr sz="1800"/>
          </a:p>
          <a:p>
            <a:pPr indent="0" lvl="0" marL="457200" rtl="0" algn="l">
              <a:lnSpc>
                <a:spcPct val="150000"/>
              </a:lnSpc>
              <a:spcBef>
                <a:spcPts val="1600"/>
              </a:spcBef>
              <a:spcAft>
                <a:spcPts val="1600"/>
              </a:spcAft>
              <a:buNone/>
            </a:pPr>
            <a:r>
              <a:t/>
            </a:r>
            <a:endParaRPr sz="1800"/>
          </a:p>
        </p:txBody>
      </p:sp>
      <p:sp>
        <p:nvSpPr>
          <p:cNvPr id="214" name="Google Shape;214;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Planning &amp; Design </a:t>
            </a:r>
            <a:endParaRPr/>
          </a:p>
        </p:txBody>
      </p:sp>
      <p:sp>
        <p:nvSpPr>
          <p:cNvPr id="220" name="Google Shape;220;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txBox="1"/>
          <p:nvPr>
            <p:ph idx="4294967295" type="title"/>
          </p:nvPr>
        </p:nvSpPr>
        <p:spPr>
          <a:xfrm>
            <a:off x="178850" y="89750"/>
            <a:ext cx="85686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Description</a:t>
            </a:r>
            <a:endParaRPr/>
          </a:p>
        </p:txBody>
      </p:sp>
      <p:pic>
        <p:nvPicPr>
          <p:cNvPr id="227" name="Google Shape;227;p29"/>
          <p:cNvPicPr preferRelativeResize="0"/>
          <p:nvPr/>
        </p:nvPicPr>
        <p:blipFill>
          <a:blip r:embed="rId3">
            <a:alphaModFix/>
          </a:blip>
          <a:stretch>
            <a:fillRect/>
          </a:stretch>
        </p:blipFill>
        <p:spPr>
          <a:xfrm>
            <a:off x="2140300" y="777350"/>
            <a:ext cx="4645709" cy="3817351"/>
          </a:xfrm>
          <a:prstGeom prst="rect">
            <a:avLst/>
          </a:prstGeom>
          <a:noFill/>
          <a:ln>
            <a:noFill/>
          </a:ln>
        </p:spPr>
      </p:pic>
      <p:sp>
        <p:nvSpPr>
          <p:cNvPr id="228" name="Google Shape;228;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txBox="1"/>
          <p:nvPr>
            <p:ph idx="4294967295" type="title"/>
          </p:nvPr>
        </p:nvSpPr>
        <p:spPr>
          <a:xfrm>
            <a:off x="-355200" y="0"/>
            <a:ext cx="2563200" cy="5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States</a:t>
            </a:r>
            <a:endParaRPr/>
          </a:p>
        </p:txBody>
      </p:sp>
      <p:pic>
        <p:nvPicPr>
          <p:cNvPr id="235" name="Google Shape;235;p30"/>
          <p:cNvPicPr preferRelativeResize="0"/>
          <p:nvPr/>
        </p:nvPicPr>
        <p:blipFill>
          <a:blip r:embed="rId3">
            <a:alphaModFix/>
          </a:blip>
          <a:stretch>
            <a:fillRect/>
          </a:stretch>
        </p:blipFill>
        <p:spPr>
          <a:xfrm>
            <a:off x="1886650" y="203150"/>
            <a:ext cx="6631201" cy="4384564"/>
          </a:xfrm>
          <a:prstGeom prst="rect">
            <a:avLst/>
          </a:prstGeom>
          <a:noFill/>
          <a:ln cap="flat" cmpd="sng" w="9525">
            <a:solidFill>
              <a:schemeClr val="dk2"/>
            </a:solidFill>
            <a:prstDash val="solid"/>
            <a:round/>
            <a:headEnd len="sm" w="sm" type="none"/>
            <a:tailEnd len="sm" w="sm" type="none"/>
          </a:ln>
        </p:spPr>
      </p:pic>
      <p:sp>
        <p:nvSpPr>
          <p:cNvPr id="236" name="Google Shape;236;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txBox="1"/>
          <p:nvPr>
            <p:ph idx="4294967295" type="title"/>
          </p:nvPr>
        </p:nvSpPr>
        <p:spPr>
          <a:xfrm>
            <a:off x="2685600" y="67300"/>
            <a:ext cx="37728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Approach</a:t>
            </a:r>
            <a:endParaRPr/>
          </a:p>
        </p:txBody>
      </p:sp>
      <p:pic>
        <p:nvPicPr>
          <p:cNvPr id="243" name="Google Shape;243;p31"/>
          <p:cNvPicPr preferRelativeResize="0"/>
          <p:nvPr/>
        </p:nvPicPr>
        <p:blipFill>
          <a:blip r:embed="rId3">
            <a:alphaModFix/>
          </a:blip>
          <a:stretch>
            <a:fillRect/>
          </a:stretch>
        </p:blipFill>
        <p:spPr>
          <a:xfrm>
            <a:off x="2268125" y="651850"/>
            <a:ext cx="4607761" cy="3839800"/>
          </a:xfrm>
          <a:prstGeom prst="rect">
            <a:avLst/>
          </a:prstGeom>
          <a:noFill/>
          <a:ln>
            <a:noFill/>
          </a:ln>
        </p:spPr>
      </p:pic>
      <p:sp>
        <p:nvSpPr>
          <p:cNvPr id="244" name="Google Shape;244;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8" name="Shape 248"/>
        <p:cNvGrpSpPr/>
        <p:nvPr/>
      </p:nvGrpSpPr>
      <p:grpSpPr>
        <a:xfrm>
          <a:off x="0" y="0"/>
          <a:ext cx="0" cy="0"/>
          <a:chOff x="0" y="0"/>
          <a:chExt cx="0" cy="0"/>
        </a:xfrm>
      </p:grpSpPr>
      <p:sp>
        <p:nvSpPr>
          <p:cNvPr id="249" name="Google Shape;249;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ph idx="4294967295" type="title"/>
          </p:nvPr>
        </p:nvSpPr>
        <p:spPr>
          <a:xfrm>
            <a:off x="178850" y="89750"/>
            <a:ext cx="77478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Description: Embedded Electronics</a:t>
            </a:r>
            <a:endParaRPr/>
          </a:p>
        </p:txBody>
      </p:sp>
      <p:pic>
        <p:nvPicPr>
          <p:cNvPr id="251" name="Google Shape;251;p32"/>
          <p:cNvPicPr preferRelativeResize="0"/>
          <p:nvPr/>
        </p:nvPicPr>
        <p:blipFill rotWithShape="1">
          <a:blip r:embed="rId3">
            <a:alphaModFix/>
          </a:blip>
          <a:srcRect b="0" l="0" r="0" t="9181"/>
          <a:stretch/>
        </p:blipFill>
        <p:spPr>
          <a:xfrm>
            <a:off x="6007450" y="624962"/>
            <a:ext cx="2940322" cy="3792862"/>
          </a:xfrm>
          <a:prstGeom prst="rect">
            <a:avLst/>
          </a:prstGeom>
          <a:noFill/>
          <a:ln>
            <a:noFill/>
          </a:ln>
        </p:spPr>
      </p:pic>
      <p:sp>
        <p:nvSpPr>
          <p:cNvPr id="252" name="Google Shape;252;p32"/>
          <p:cNvSpPr txBox="1"/>
          <p:nvPr/>
        </p:nvSpPr>
        <p:spPr>
          <a:xfrm>
            <a:off x="286975" y="675300"/>
            <a:ext cx="5412600" cy="37929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accent1"/>
              </a:buClr>
              <a:buSzPts val="1100"/>
              <a:buFont typeface="Lato"/>
              <a:buAutoNum type="arabicPeriod"/>
            </a:pPr>
            <a:r>
              <a:rPr lang="en" sz="1100">
                <a:solidFill>
                  <a:schemeClr val="accent1"/>
                </a:solidFill>
                <a:highlight>
                  <a:srgbClr val="FFFF00"/>
                </a:highlight>
                <a:latin typeface="Lato"/>
                <a:ea typeface="Lato"/>
                <a:cs typeface="Lato"/>
                <a:sym typeface="Lato"/>
              </a:rPr>
              <a:t>Hardware Controller</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The fluid microcontroller will be used to control the fluid flow </a:t>
            </a:r>
            <a:endParaRPr sz="1100">
              <a:solidFill>
                <a:schemeClr val="accent1"/>
              </a:solidFill>
              <a:highlight>
                <a:srgbClr val="FFFF00"/>
              </a:highlight>
              <a:latin typeface="Lato"/>
              <a:ea typeface="Lato"/>
              <a:cs typeface="Lato"/>
              <a:sym typeface="Lato"/>
            </a:endParaRPr>
          </a:p>
          <a:p>
            <a:pPr indent="-298450" lvl="2" marL="1371600" rtl="0" algn="l">
              <a:lnSpc>
                <a:spcPct val="150000"/>
              </a:lnSpc>
              <a:spcBef>
                <a:spcPts val="0"/>
              </a:spcBef>
              <a:spcAft>
                <a:spcPts val="0"/>
              </a:spcAft>
              <a:buClr>
                <a:schemeClr val="accent1"/>
              </a:buClr>
              <a:buSzPts val="1100"/>
              <a:buFont typeface="Lato"/>
              <a:buAutoNum type="romanLcPeriod"/>
            </a:pPr>
            <a:r>
              <a:rPr lang="en" sz="1100">
                <a:solidFill>
                  <a:schemeClr val="accent1"/>
                </a:solidFill>
                <a:highlight>
                  <a:srgbClr val="FFFF00"/>
                </a:highlight>
                <a:latin typeface="Lato"/>
                <a:ea typeface="Lato"/>
                <a:cs typeface="Lato"/>
                <a:sym typeface="Lato"/>
              </a:rPr>
              <a:t>Control and interface valves </a:t>
            </a:r>
            <a:endParaRPr sz="1100">
              <a:solidFill>
                <a:schemeClr val="accent1"/>
              </a:solidFill>
              <a:highlight>
                <a:srgbClr val="FFFF00"/>
              </a:highlight>
              <a:latin typeface="Lato"/>
              <a:ea typeface="Lato"/>
              <a:cs typeface="Lato"/>
              <a:sym typeface="Lato"/>
            </a:endParaRPr>
          </a:p>
          <a:p>
            <a:pPr indent="-298450" lvl="2" marL="1371600" rtl="0" algn="l">
              <a:lnSpc>
                <a:spcPct val="150000"/>
              </a:lnSpc>
              <a:spcBef>
                <a:spcPts val="0"/>
              </a:spcBef>
              <a:spcAft>
                <a:spcPts val="0"/>
              </a:spcAft>
              <a:buClr>
                <a:schemeClr val="accent1"/>
              </a:buClr>
              <a:buSzPts val="1100"/>
              <a:buFont typeface="Lato"/>
              <a:buAutoNum type="romanLcPeriod"/>
            </a:pPr>
            <a:r>
              <a:rPr lang="en" sz="1100">
                <a:solidFill>
                  <a:schemeClr val="accent1"/>
                </a:solidFill>
                <a:highlight>
                  <a:srgbClr val="FFFF00"/>
                </a:highlight>
                <a:latin typeface="Lato"/>
                <a:ea typeface="Lato"/>
                <a:cs typeface="Lato"/>
                <a:sym typeface="Lato"/>
              </a:rPr>
              <a:t>Stepper motor driver to control peristaltic pumps</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Motor controller to drive the motor used to dispense ice</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Sensor module will gather all data necessary to basic operation of the vending machine</a:t>
            </a:r>
            <a:endParaRPr sz="1100">
              <a:solidFill>
                <a:schemeClr val="accent1"/>
              </a:solidFill>
              <a:highlight>
                <a:srgbClr val="FFFF00"/>
              </a:highlight>
              <a:latin typeface="Lato"/>
              <a:ea typeface="Lato"/>
              <a:cs typeface="Lato"/>
              <a:sym typeface="Lato"/>
            </a:endParaRPr>
          </a:p>
          <a:p>
            <a:pPr indent="-298450" lvl="0" marL="457200" rtl="0" algn="l">
              <a:lnSpc>
                <a:spcPct val="150000"/>
              </a:lnSpc>
              <a:spcBef>
                <a:spcPts val="0"/>
              </a:spcBef>
              <a:spcAft>
                <a:spcPts val="0"/>
              </a:spcAft>
              <a:buClr>
                <a:schemeClr val="accent1"/>
              </a:buClr>
              <a:buSzPts val="1100"/>
              <a:buFont typeface="Lato"/>
              <a:buAutoNum type="arabicPeriod"/>
            </a:pPr>
            <a:r>
              <a:rPr lang="en" sz="1100">
                <a:solidFill>
                  <a:schemeClr val="accent1"/>
                </a:solidFill>
                <a:highlight>
                  <a:srgbClr val="FFFF00"/>
                </a:highlight>
                <a:latin typeface="Lato"/>
                <a:ea typeface="Lato"/>
                <a:cs typeface="Lato"/>
                <a:sym typeface="Lato"/>
              </a:rPr>
              <a:t>Main Computer</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Will be connected to the touch screen</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Will send commands to the motor controller and fluid microcontroller through the use of I2C</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Has to keep a collection of information in the local file system, which will pertain to current inventory and system information</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Will use the camera for checking a customer’s license</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Will host a http server to share relevant data</a:t>
            </a:r>
            <a:endParaRPr sz="1100">
              <a:solidFill>
                <a:schemeClr val="accent1"/>
              </a:solidFill>
              <a:highlight>
                <a:srgbClr val="FFFF00"/>
              </a:highlight>
              <a:latin typeface="Lato"/>
              <a:ea typeface="Lato"/>
              <a:cs typeface="Lato"/>
              <a:sym typeface="Lato"/>
            </a:endParaRPr>
          </a:p>
        </p:txBody>
      </p:sp>
      <p:sp>
        <p:nvSpPr>
          <p:cNvPr id="253" name="Google Shape;253;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Plan</a:t>
            </a:r>
            <a:r>
              <a:rPr lang="en"/>
              <a:t> </a:t>
            </a:r>
            <a:endParaRPr/>
          </a:p>
        </p:txBody>
      </p:sp>
      <p:sp>
        <p:nvSpPr>
          <p:cNvPr id="259" name="Google Shape;259;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txBox="1"/>
          <p:nvPr>
            <p:ph idx="4294967295" type="title"/>
          </p:nvPr>
        </p:nvSpPr>
        <p:spPr>
          <a:xfrm>
            <a:off x="2627025" y="833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a:t>
            </a:r>
            <a:endParaRPr/>
          </a:p>
        </p:txBody>
      </p:sp>
      <p:sp>
        <p:nvSpPr>
          <p:cNvPr id="266" name="Google Shape;266;p34"/>
          <p:cNvSpPr txBox="1"/>
          <p:nvPr/>
        </p:nvSpPr>
        <p:spPr>
          <a:xfrm>
            <a:off x="162825" y="776775"/>
            <a:ext cx="8476500" cy="381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b="1" lang="en"/>
              <a:t>Design a Fluid Control Hardware PCB </a:t>
            </a:r>
            <a:endParaRPr b="1"/>
          </a:p>
          <a:p>
            <a:pPr indent="457200" lvl="0" marL="0" rtl="0" algn="l">
              <a:lnSpc>
                <a:spcPct val="115000"/>
              </a:lnSpc>
              <a:spcBef>
                <a:spcPts val="0"/>
              </a:spcBef>
              <a:spcAft>
                <a:spcPts val="0"/>
              </a:spcAft>
              <a:buNone/>
            </a:pPr>
            <a:r>
              <a:rPr lang="en"/>
              <a:t>1.1	Design a High-Side Switch:</a:t>
            </a:r>
            <a:endParaRPr/>
          </a:p>
          <a:p>
            <a:pPr indent="457200" lvl="0" marL="0" rtl="0" algn="l">
              <a:lnSpc>
                <a:spcPct val="115000"/>
              </a:lnSpc>
              <a:spcBef>
                <a:spcPts val="0"/>
              </a:spcBef>
              <a:spcAft>
                <a:spcPts val="0"/>
              </a:spcAft>
              <a:buNone/>
            </a:pPr>
            <a:r>
              <a:rPr lang="en"/>
              <a:t>1.2	Design a Motor Driver:</a:t>
            </a:r>
            <a:endParaRPr/>
          </a:p>
          <a:p>
            <a:pPr indent="0" lvl="0" marL="457200" rtl="0" algn="l">
              <a:lnSpc>
                <a:spcPct val="115000"/>
              </a:lnSpc>
              <a:spcBef>
                <a:spcPts val="0"/>
              </a:spcBef>
              <a:spcAft>
                <a:spcPts val="0"/>
              </a:spcAft>
              <a:buNone/>
            </a:pPr>
            <a:r>
              <a:rPr lang="en"/>
              <a:t>1.3	Design a I2C GPIO Expander and Supporting Circuitry</a:t>
            </a:r>
            <a:endParaRPr/>
          </a:p>
          <a:p>
            <a:pPr indent="0" lvl="0" marL="457200" rtl="0" algn="l">
              <a:lnSpc>
                <a:spcPct val="115000"/>
              </a:lnSpc>
              <a:spcBef>
                <a:spcPts val="0"/>
              </a:spcBef>
              <a:spcAft>
                <a:spcPts val="0"/>
              </a:spcAft>
              <a:buNone/>
            </a:pPr>
            <a:r>
              <a:rPr lang="en"/>
              <a:t>1.4	Design a I2C Thermometer and Supporting Circuitry</a:t>
            </a:r>
            <a:endParaRPr/>
          </a:p>
          <a:p>
            <a:pPr indent="0" lvl="0" marL="457200" rtl="0" algn="l">
              <a:lnSpc>
                <a:spcPct val="115000"/>
              </a:lnSpc>
              <a:spcBef>
                <a:spcPts val="0"/>
              </a:spcBef>
              <a:spcAft>
                <a:spcPts val="0"/>
              </a:spcAft>
              <a:buNone/>
            </a:pPr>
            <a:r>
              <a:rPr lang="en"/>
              <a:t>1.5	Design a I2C Input Power Current Sensor</a:t>
            </a:r>
            <a:endParaRPr/>
          </a:p>
          <a:p>
            <a:pPr indent="0" lvl="0" marL="457200" rtl="0" algn="l">
              <a:lnSpc>
                <a:spcPct val="115000"/>
              </a:lnSpc>
              <a:spcBef>
                <a:spcPts val="0"/>
              </a:spcBef>
              <a:spcAft>
                <a:spcPts val="0"/>
              </a:spcAft>
              <a:buNone/>
            </a:pPr>
            <a:r>
              <a:rPr lang="en"/>
              <a:t>1.6	Design a Printed Circuit Board. </a:t>
            </a:r>
            <a:endParaRPr/>
          </a:p>
          <a:p>
            <a:pPr indent="0" lvl="0" marL="457200" rtl="0" algn="l">
              <a:lnSpc>
                <a:spcPct val="115000"/>
              </a:lnSpc>
              <a:spcBef>
                <a:spcPts val="0"/>
              </a:spcBef>
              <a:spcAft>
                <a:spcPts val="0"/>
              </a:spcAft>
              <a:buNone/>
            </a:pPr>
            <a:r>
              <a:rPr lang="en"/>
              <a:t>1.7	Create a Bill of Materials, Order Components and Printed Circuit Board</a:t>
            </a:r>
            <a:endParaRPr/>
          </a:p>
          <a:p>
            <a:pPr indent="0" lvl="0" marL="457200" rtl="0" algn="l">
              <a:lnSpc>
                <a:spcPct val="115000"/>
              </a:lnSpc>
              <a:spcBef>
                <a:spcPts val="0"/>
              </a:spcBef>
              <a:spcAft>
                <a:spcPts val="0"/>
              </a:spcAft>
              <a:buNone/>
            </a:pPr>
            <a:r>
              <a:rPr lang="en"/>
              <a:t>1.8	Assemble Components onto Printed Circuit Board.</a:t>
            </a:r>
            <a:endParaRPr/>
          </a:p>
          <a:p>
            <a:pPr indent="0" lvl="0" marL="457200" rtl="0" algn="l">
              <a:lnSpc>
                <a:spcPct val="115000"/>
              </a:lnSpc>
              <a:spcBef>
                <a:spcPts val="0"/>
              </a:spcBef>
              <a:spcAft>
                <a:spcPts val="0"/>
              </a:spcAft>
              <a:buNone/>
            </a:pPr>
            <a:r>
              <a:rPr lang="en"/>
              <a:t>1.9	</a:t>
            </a:r>
            <a:r>
              <a:rPr lang="en"/>
              <a:t>Develop code for the printed circuit board to test assembly.</a:t>
            </a:r>
            <a:endParaRPr/>
          </a:p>
          <a:p>
            <a:pPr indent="0" lvl="0" marL="457200" rtl="0" algn="l">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67" name="Google Shape;267;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txBox="1"/>
          <p:nvPr>
            <p:ph idx="4294967295" type="title"/>
          </p:nvPr>
        </p:nvSpPr>
        <p:spPr>
          <a:xfrm>
            <a:off x="2627025" y="833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(continued)</a:t>
            </a:r>
            <a:endParaRPr/>
          </a:p>
        </p:txBody>
      </p:sp>
      <p:sp>
        <p:nvSpPr>
          <p:cNvPr id="274" name="Google Shape;274;p35"/>
          <p:cNvSpPr txBox="1"/>
          <p:nvPr/>
        </p:nvSpPr>
        <p:spPr>
          <a:xfrm>
            <a:off x="42750" y="665700"/>
            <a:ext cx="9101100" cy="38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2.</a:t>
            </a:r>
            <a:r>
              <a:rPr lang="en"/>
              <a:t>	</a:t>
            </a:r>
            <a:r>
              <a:rPr b="1" lang="en"/>
              <a:t>Design Fluid Microcontroller Printed Circuit Board</a:t>
            </a:r>
            <a:endParaRPr b="1"/>
          </a:p>
          <a:p>
            <a:pPr indent="0" lvl="0" marL="0" rtl="0" algn="l">
              <a:lnSpc>
                <a:spcPct val="115000"/>
              </a:lnSpc>
              <a:spcBef>
                <a:spcPts val="0"/>
              </a:spcBef>
              <a:spcAft>
                <a:spcPts val="0"/>
              </a:spcAft>
              <a:buNone/>
            </a:pPr>
            <a:r>
              <a:rPr lang="en"/>
              <a:t>	2.1	Select Microcontroller and develop supporting circuitry for microcontroller</a:t>
            </a:r>
            <a:endParaRPr/>
          </a:p>
          <a:p>
            <a:pPr indent="0" lvl="0" marL="0" rtl="0" algn="l">
              <a:lnSpc>
                <a:spcPct val="115000"/>
              </a:lnSpc>
              <a:spcBef>
                <a:spcPts val="0"/>
              </a:spcBef>
              <a:spcAft>
                <a:spcPts val="0"/>
              </a:spcAft>
              <a:buNone/>
            </a:pPr>
            <a:r>
              <a:rPr lang="en"/>
              <a:t>	2.3	Interface switches with microcontroller to manipulate modes of microcontroller</a:t>
            </a:r>
            <a:endParaRPr/>
          </a:p>
          <a:p>
            <a:pPr indent="0" lvl="0" marL="0" rtl="0" algn="l">
              <a:lnSpc>
                <a:spcPct val="115000"/>
              </a:lnSpc>
              <a:spcBef>
                <a:spcPts val="0"/>
              </a:spcBef>
              <a:spcAft>
                <a:spcPts val="0"/>
              </a:spcAft>
              <a:buNone/>
            </a:pPr>
            <a:r>
              <a:rPr lang="en"/>
              <a:t>	2.4	Layout Printed Circuit Board</a:t>
            </a:r>
            <a:endParaRPr/>
          </a:p>
          <a:p>
            <a:pPr indent="0" lvl="0" marL="0" rtl="0" algn="l">
              <a:lnSpc>
                <a:spcPct val="115000"/>
              </a:lnSpc>
              <a:spcBef>
                <a:spcPts val="0"/>
              </a:spcBef>
              <a:spcAft>
                <a:spcPts val="0"/>
              </a:spcAft>
              <a:buNone/>
            </a:pPr>
            <a:r>
              <a:rPr lang="en"/>
              <a:t>	2.5	Assemble Components onto Printed Circuit Board</a:t>
            </a:r>
            <a:endParaRPr/>
          </a:p>
          <a:p>
            <a:pPr indent="0" lvl="0" marL="0" rtl="0" algn="l">
              <a:lnSpc>
                <a:spcPct val="115000"/>
              </a:lnSpc>
              <a:spcBef>
                <a:spcPts val="0"/>
              </a:spcBef>
              <a:spcAft>
                <a:spcPts val="0"/>
              </a:spcAft>
              <a:buNone/>
            </a:pPr>
            <a:r>
              <a:rPr lang="en"/>
              <a:t>	2.6	Code Microcontroller</a:t>
            </a:r>
            <a:r>
              <a:rPr lang="en"/>
              <a:t> to receive commands through I2C from the master computer</a:t>
            </a:r>
            <a:endParaRPr/>
          </a:p>
          <a:p>
            <a:pPr indent="0" lvl="0" marL="0" rtl="0" algn="l">
              <a:lnSpc>
                <a:spcPct val="115000"/>
              </a:lnSpc>
              <a:spcBef>
                <a:spcPts val="0"/>
              </a:spcBef>
              <a:spcAft>
                <a:spcPts val="0"/>
              </a:spcAft>
              <a:buNone/>
            </a:pPr>
            <a:r>
              <a:rPr b="1" lang="en"/>
              <a:t>3. </a:t>
            </a:r>
            <a:r>
              <a:rPr lang="en"/>
              <a:t>	</a:t>
            </a:r>
            <a:r>
              <a:rPr b="1" lang="en"/>
              <a:t>Develop a communication scheme between the main computer, and the embedded development board</a:t>
            </a:r>
            <a:endParaRPr b="1"/>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75" name="Google Shape;275;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3" name="Shape 143"/>
        <p:cNvGrpSpPr/>
        <p:nvPr/>
      </p:nvGrpSpPr>
      <p:grpSpPr>
        <a:xfrm>
          <a:off x="0" y="0"/>
          <a:ext cx="0" cy="0"/>
          <a:chOff x="0" y="0"/>
          <a:chExt cx="0" cy="0"/>
        </a:xfrm>
      </p:grpSpPr>
      <p:sp>
        <p:nvSpPr>
          <p:cNvPr id="144" name="Google Shape;144;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5" name="Google Shape;145;p18"/>
          <p:cNvSpPr txBox="1"/>
          <p:nvPr>
            <p:ph idx="4294967295" type="subTitle"/>
          </p:nvPr>
        </p:nvSpPr>
        <p:spPr>
          <a:xfrm>
            <a:off x="4542975" y="592974"/>
            <a:ext cx="4080000" cy="40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FFFFFF"/>
                </a:solidFill>
              </a:rPr>
              <a:t>Background/Motivation</a:t>
            </a:r>
            <a:endParaRPr sz="1600" u="sng">
              <a:solidFill>
                <a:srgbClr val="FFFFFF"/>
              </a:solidFill>
            </a:endParaRPr>
          </a:p>
          <a:p>
            <a:pPr indent="0" lvl="0" marL="0" rtl="0" algn="l">
              <a:spcBef>
                <a:spcPts val="1600"/>
              </a:spcBef>
              <a:spcAft>
                <a:spcPts val="0"/>
              </a:spcAft>
              <a:buNone/>
            </a:pPr>
            <a:r>
              <a:rPr lang="en" sz="1600" u="sng">
                <a:solidFill>
                  <a:srgbClr val="FFFFFF"/>
                </a:solidFill>
              </a:rPr>
              <a:t>Design Requirements and Constraints</a:t>
            </a:r>
            <a:endParaRPr sz="1600" u="sng">
              <a:solidFill>
                <a:srgbClr val="FFFFFF"/>
              </a:solidFill>
            </a:endParaRPr>
          </a:p>
          <a:p>
            <a:pPr indent="0" lvl="0" marL="0" rtl="0" algn="l">
              <a:spcBef>
                <a:spcPts val="1600"/>
              </a:spcBef>
              <a:spcAft>
                <a:spcPts val="0"/>
              </a:spcAft>
              <a:buNone/>
            </a:pPr>
            <a:r>
              <a:rPr lang="en" sz="1600" u="sng">
                <a:solidFill>
                  <a:srgbClr val="FFFFFF"/>
                </a:solidFill>
              </a:rPr>
              <a:t>Planning &amp; Design</a:t>
            </a:r>
            <a:endParaRPr sz="1600" u="sng">
              <a:solidFill>
                <a:srgbClr val="FFFFFF"/>
              </a:solidFill>
            </a:endParaRPr>
          </a:p>
          <a:p>
            <a:pPr indent="0" lvl="0" marL="0" rtl="0" algn="l">
              <a:spcBef>
                <a:spcPts val="1600"/>
              </a:spcBef>
              <a:spcAft>
                <a:spcPts val="0"/>
              </a:spcAft>
              <a:buNone/>
            </a:pPr>
            <a:r>
              <a:rPr lang="en" sz="1600" u="sng">
                <a:solidFill>
                  <a:srgbClr val="FFFFFF"/>
                </a:solidFill>
              </a:rPr>
              <a:t>Implementation Plan</a:t>
            </a:r>
            <a:endParaRPr sz="1600" u="sng">
              <a:solidFill>
                <a:srgbClr val="FFFFFF"/>
              </a:solidFill>
            </a:endParaRPr>
          </a:p>
          <a:p>
            <a:pPr indent="0" lvl="0" marL="0" rtl="0" algn="l">
              <a:spcBef>
                <a:spcPts val="1600"/>
              </a:spcBef>
              <a:spcAft>
                <a:spcPts val="0"/>
              </a:spcAft>
              <a:buNone/>
            </a:pPr>
            <a:r>
              <a:rPr lang="en" sz="1600" u="sng">
                <a:solidFill>
                  <a:srgbClr val="FFFFFF"/>
                </a:solidFill>
              </a:rPr>
              <a:t>Implementation</a:t>
            </a:r>
            <a:endParaRPr sz="1600" u="sng">
              <a:solidFill>
                <a:srgbClr val="FFFFFF"/>
              </a:solidFill>
            </a:endParaRPr>
          </a:p>
          <a:p>
            <a:pPr indent="0" lvl="0" marL="0" rtl="0" algn="l">
              <a:spcBef>
                <a:spcPts val="1600"/>
              </a:spcBef>
              <a:spcAft>
                <a:spcPts val="0"/>
              </a:spcAft>
              <a:buNone/>
            </a:pPr>
            <a:r>
              <a:rPr lang="en" sz="1600" u="sng">
                <a:solidFill>
                  <a:srgbClr val="FFFFFF"/>
                </a:solidFill>
              </a:rPr>
              <a:t>Questions?</a:t>
            </a:r>
            <a:endParaRPr sz="1600" u="sng">
              <a:solidFill>
                <a:srgbClr val="FFFFFF"/>
              </a:solidFill>
            </a:endParaRPr>
          </a:p>
          <a:p>
            <a:pPr indent="0" lvl="0" marL="0" rtl="0" algn="l">
              <a:spcBef>
                <a:spcPts val="1600"/>
              </a:spcBef>
              <a:spcAft>
                <a:spcPts val="1600"/>
              </a:spcAft>
              <a:buNone/>
            </a:pPr>
            <a:r>
              <a:t/>
            </a:r>
            <a:endParaRPr sz="1800"/>
          </a:p>
        </p:txBody>
      </p:sp>
      <p:sp>
        <p:nvSpPr>
          <p:cNvPr id="146" name="Google Shape;14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6"/>
          <p:cNvSpPr txBox="1"/>
          <p:nvPr>
            <p:ph idx="4294967295" type="title"/>
          </p:nvPr>
        </p:nvSpPr>
        <p:spPr>
          <a:xfrm>
            <a:off x="2355000" y="165725"/>
            <a:ext cx="4253100" cy="43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(continued)</a:t>
            </a:r>
            <a:endParaRPr/>
          </a:p>
        </p:txBody>
      </p:sp>
      <p:sp>
        <p:nvSpPr>
          <p:cNvPr id="281" name="Google Shape;281;p36"/>
          <p:cNvSpPr txBox="1"/>
          <p:nvPr/>
        </p:nvSpPr>
        <p:spPr>
          <a:xfrm>
            <a:off x="114000" y="732900"/>
            <a:ext cx="8916000" cy="424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startAt="4"/>
            </a:pPr>
            <a:r>
              <a:rPr b="1" lang="en"/>
              <a:t>Create desktop application for the main computer</a:t>
            </a:r>
            <a:endParaRPr b="1"/>
          </a:p>
          <a:p>
            <a:pPr indent="-317500" lvl="1" marL="914400" rtl="0" algn="l">
              <a:spcBef>
                <a:spcPts val="0"/>
              </a:spcBef>
              <a:spcAft>
                <a:spcPts val="0"/>
              </a:spcAft>
              <a:buSzPts val="1400"/>
              <a:buAutoNum type="arabicPeriod"/>
            </a:pPr>
            <a:r>
              <a:rPr lang="en"/>
              <a:t>Design a GUI using Python’s Tkinter Library that the customers will use</a:t>
            </a:r>
            <a:endParaRPr/>
          </a:p>
          <a:p>
            <a:pPr indent="-317500" lvl="1" marL="914400" rtl="0" algn="l">
              <a:spcBef>
                <a:spcPts val="0"/>
              </a:spcBef>
              <a:spcAft>
                <a:spcPts val="0"/>
              </a:spcAft>
              <a:buSzPts val="1400"/>
              <a:buAutoNum type="arabicPeriod"/>
            </a:pPr>
            <a:r>
              <a:rPr lang="en"/>
              <a:t>Develop an efficient way to organize system and drink information in the file storage system</a:t>
            </a:r>
            <a:endParaRPr/>
          </a:p>
          <a:p>
            <a:pPr indent="-317500" lvl="1" marL="914400" rtl="0" algn="l">
              <a:spcBef>
                <a:spcPts val="0"/>
              </a:spcBef>
              <a:spcAft>
                <a:spcPts val="0"/>
              </a:spcAft>
              <a:buSzPts val="1400"/>
              <a:buAutoNum type="arabicPeriod"/>
            </a:pPr>
            <a:r>
              <a:rPr lang="en"/>
              <a:t>Add in capabilities for communication between the main computer and peripheral devices</a:t>
            </a:r>
            <a:endParaRPr/>
          </a:p>
          <a:p>
            <a:pPr indent="-317500" lvl="1" marL="914400" rtl="0" algn="l">
              <a:spcBef>
                <a:spcPts val="0"/>
              </a:spcBef>
              <a:spcAft>
                <a:spcPts val="0"/>
              </a:spcAft>
              <a:buSzPts val="1400"/>
              <a:buAutoNum type="arabicPeriod"/>
            </a:pPr>
            <a:r>
              <a:rPr lang="en"/>
              <a:t>Write code to interface the main computer with the embedded boards and peripherals</a:t>
            </a:r>
            <a:endParaRPr/>
          </a:p>
          <a:p>
            <a:pPr indent="-317500" lvl="0" marL="457200" rtl="0" algn="l">
              <a:spcBef>
                <a:spcPts val="0"/>
              </a:spcBef>
              <a:spcAft>
                <a:spcPts val="0"/>
              </a:spcAft>
              <a:buSzPts val="1400"/>
              <a:buAutoNum type="arabicPeriod" startAt="4"/>
            </a:pPr>
            <a:r>
              <a:rPr b="1" lang="en"/>
              <a:t>Create an Android phone application</a:t>
            </a:r>
            <a:endParaRPr b="1"/>
          </a:p>
          <a:p>
            <a:pPr indent="-317500" lvl="1" marL="914400" rtl="0" algn="l">
              <a:spcBef>
                <a:spcPts val="0"/>
              </a:spcBef>
              <a:spcAft>
                <a:spcPts val="0"/>
              </a:spcAft>
              <a:buSzPts val="1400"/>
              <a:buAutoNum type="arabicPeriod"/>
            </a:pPr>
            <a:r>
              <a:rPr lang="en"/>
              <a:t>Design the user interface of the phone app with Android Studio’s SDK</a:t>
            </a:r>
            <a:endParaRPr/>
          </a:p>
          <a:p>
            <a:pPr indent="-317500" lvl="1" marL="914400" rtl="0" algn="l">
              <a:spcBef>
                <a:spcPts val="0"/>
              </a:spcBef>
              <a:spcAft>
                <a:spcPts val="0"/>
              </a:spcAft>
              <a:buSzPts val="1400"/>
              <a:buAutoNum type="arabicPeriod"/>
            </a:pPr>
            <a:r>
              <a:rPr lang="en"/>
              <a:t>Allow the phone app to access the system information stored on the main computer and acquire relevant data for use within the app</a:t>
            </a:r>
            <a:endParaRPr/>
          </a:p>
          <a:p>
            <a:pPr indent="-317500" lvl="1" marL="914400" rtl="0" algn="l">
              <a:spcBef>
                <a:spcPts val="0"/>
              </a:spcBef>
              <a:spcAft>
                <a:spcPts val="0"/>
              </a:spcAft>
              <a:buSzPts val="1400"/>
              <a:buAutoNum type="arabicPeriod"/>
            </a:pPr>
            <a:r>
              <a:rPr lang="en"/>
              <a:t>Provide monitoring features (e.g. current stock left, low level of inventory, total sales)</a:t>
            </a:r>
            <a:endParaRPr/>
          </a:p>
          <a:p>
            <a:pPr indent="-317500" lvl="0" marL="457200" rtl="0" algn="l">
              <a:spcBef>
                <a:spcPts val="0"/>
              </a:spcBef>
              <a:spcAft>
                <a:spcPts val="0"/>
              </a:spcAft>
              <a:buSzPts val="1400"/>
              <a:buAutoNum type="arabicPeriod" startAt="4"/>
            </a:pPr>
            <a:r>
              <a:rPr b="1" lang="en"/>
              <a:t>Create extra capabilities and entertaining features</a:t>
            </a:r>
            <a:endParaRPr/>
          </a:p>
          <a:p>
            <a:pPr indent="-317500" lvl="1" marL="914400" rtl="0" algn="l">
              <a:spcBef>
                <a:spcPts val="0"/>
              </a:spcBef>
              <a:spcAft>
                <a:spcPts val="0"/>
              </a:spcAft>
              <a:buSzPts val="1400"/>
              <a:buAutoNum type="arabicPeriod"/>
            </a:pPr>
            <a:r>
              <a:rPr lang="en"/>
              <a:t>Incorporate facial recognition into the desktop application.</a:t>
            </a:r>
            <a:endParaRPr/>
          </a:p>
          <a:p>
            <a:pPr indent="-317500" lvl="1" marL="914400" rtl="0" algn="l">
              <a:spcBef>
                <a:spcPts val="0"/>
              </a:spcBef>
              <a:spcAft>
                <a:spcPts val="0"/>
              </a:spcAft>
              <a:buSzPts val="1400"/>
              <a:buAutoNum type="arabicPeriod"/>
            </a:pPr>
            <a:r>
              <a:rPr lang="en"/>
              <a:t>Adapt desktop application for compatibility with the Python Package index</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sp>
        <p:nvSpPr>
          <p:cNvPr id="282" name="Google Shape;282;p3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txBox="1"/>
          <p:nvPr>
            <p:ph idx="4294967295" type="title"/>
          </p:nvPr>
        </p:nvSpPr>
        <p:spPr>
          <a:xfrm>
            <a:off x="178850" y="897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Organization</a:t>
            </a:r>
            <a:endParaRPr/>
          </a:p>
        </p:txBody>
      </p:sp>
      <p:graphicFrame>
        <p:nvGraphicFramePr>
          <p:cNvPr id="290" name="Google Shape;290;p37"/>
          <p:cNvGraphicFramePr/>
          <p:nvPr/>
        </p:nvGraphicFramePr>
        <p:xfrm>
          <a:off x="377200" y="692150"/>
          <a:ext cx="3000000" cy="3000000"/>
        </p:xfrm>
        <a:graphic>
          <a:graphicData uri="http://schemas.openxmlformats.org/drawingml/2006/table">
            <a:tbl>
              <a:tblPr bandRow="1">
                <a:noFill/>
                <a:tableStyleId>{21DCD2BA-802D-42E7-9FF4-838FB4BE8454}</a:tableStyleId>
              </a:tblPr>
              <a:tblGrid>
                <a:gridCol w="989175"/>
                <a:gridCol w="1648675"/>
                <a:gridCol w="3342325"/>
                <a:gridCol w="1993400"/>
              </a:tblGrid>
              <a:tr h="277975">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Time</a:t>
                      </a:r>
                      <a:endParaRPr b="1"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Task</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Comments</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Responsible Personnel</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269350">
                <a:tc gridSpan="3">
                  <a:txBody>
                    <a:bodyPr>
                      <a:noAutofit/>
                    </a:bodyPr>
                    <a:lstStyle/>
                    <a:p>
                      <a:pPr indent="0" lvl="0" marL="0" rtl="0" algn="ctr">
                        <a:spcBef>
                          <a:spcPts val="100"/>
                        </a:spcBef>
                        <a:spcAft>
                          <a:spcPts val="100"/>
                        </a:spcAft>
                        <a:buNone/>
                      </a:pPr>
                      <a:r>
                        <a:rPr lang="en" sz="1800">
                          <a:solidFill>
                            <a:srgbClr val="000000"/>
                          </a:solidFill>
                          <a:latin typeface="Cambria"/>
                          <a:ea typeface="Cambria"/>
                          <a:cs typeface="Cambria"/>
                          <a:sym typeface="Cambria"/>
                        </a:rPr>
                        <a:t>Fall 2018 Semester</a:t>
                      </a:r>
                      <a:endParaRPr sz="18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a:txBody>
                    <a:bodyPr>
                      <a:noAutofit/>
                    </a:bodyPr>
                    <a:lstStyle/>
                    <a:p>
                      <a:pPr indent="0" lvl="0" marL="0" rtl="0" algn="ctr">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26935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1-5</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N/A</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Project proposal and planning</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rowSpan="5">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Nathan Bane</a:t>
                      </a:r>
                      <a:endParaRPr sz="1000">
                        <a:solidFill>
                          <a:srgbClr val="000000"/>
                        </a:solidFill>
                        <a:latin typeface="Cambria"/>
                        <a:ea typeface="Cambria"/>
                        <a:cs typeface="Cambria"/>
                        <a:sym typeface="Cambria"/>
                      </a:endParaRPr>
                    </a:p>
                    <a:p>
                      <a:pPr indent="0" lvl="0" marL="0" rtl="0" algn="just">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53850">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5-</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Week 7</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Task 1 (subtask 1.1,1.2)</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Design and draw up a schematic for a high-side switch. Develop circuitry to control a brushed DC Motor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27272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8-</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Week 10</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1(subtask 1.3-1.5)</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Design and layout circuitry to support an I2C Thermometer, Current Sense Circuitry, and I2C Gpio Expander</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26935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11- Week 13</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1(subtask 1.6-1.7)</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Layout the components on the Printed Circuit Board and order Printed Circuit Board with parts</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31460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13 - End of Semester</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1(subtask 1.8-1.9)</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Solder components onto the printed circuit board and develop code to test the printed circuit board</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269350">
                <a:tc gridSpan="3">
                  <a:txBody>
                    <a:bodyPr>
                      <a:noAutofit/>
                    </a:bodyPr>
                    <a:lstStyle/>
                    <a:p>
                      <a:pPr indent="0" lvl="0" marL="0" rtl="0" algn="ctr">
                        <a:spcBef>
                          <a:spcPts val="100"/>
                        </a:spcBef>
                        <a:spcAft>
                          <a:spcPts val="100"/>
                        </a:spcAft>
                        <a:buNone/>
                      </a:pPr>
                      <a:r>
                        <a:rPr lang="en" sz="1800">
                          <a:solidFill>
                            <a:srgbClr val="000000"/>
                          </a:solidFill>
                          <a:latin typeface="Cambria"/>
                          <a:ea typeface="Cambria"/>
                          <a:cs typeface="Cambria"/>
                          <a:sym typeface="Cambria"/>
                        </a:rPr>
                        <a:t>Spring 2019 Semester</a:t>
                      </a:r>
                      <a:endParaRPr sz="18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a:txBody>
                    <a:bodyPr>
                      <a:noAutofit/>
                    </a:bodyPr>
                    <a:lstStyle/>
                    <a:p>
                      <a:pPr indent="0" lvl="0" marL="0" rtl="0" algn="ctr">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8990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1-4</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Task 2(subtask 2.1-2.4)</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Choose a suitable microcontroller and develop supporting circuitry.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Nathan Bane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27272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5-</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 Week 8</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2(subtask 2.5-2.6)</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Layout printed circuit board, order components , and assemble components onto printed circuit board</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Nathan Bane</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39392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9</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-End of the semester</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2(subtask 2.4 ), Task 3</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Develop Code for Embedded. </a:t>
                      </a:r>
                      <a:r>
                        <a:rPr lang="en" sz="1000">
                          <a:solidFill>
                            <a:srgbClr val="000000"/>
                          </a:solidFill>
                          <a:latin typeface="Cambria"/>
                          <a:ea typeface="Cambria"/>
                          <a:cs typeface="Cambria"/>
                          <a:sym typeface="Cambria"/>
                        </a:rPr>
                        <a:t>Develop communication scheme between master computer and fluid microcontroller</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Nathan Bane</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&amp; Christopher Blanks</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bl>
          </a:graphicData>
        </a:graphic>
      </p:graphicFrame>
      <p:sp>
        <p:nvSpPr>
          <p:cNvPr id="291" name="Google Shape;29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idx="4294967295" type="title"/>
          </p:nvPr>
        </p:nvSpPr>
        <p:spPr>
          <a:xfrm>
            <a:off x="178850" y="897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Organization</a:t>
            </a:r>
            <a:endParaRPr/>
          </a:p>
        </p:txBody>
      </p:sp>
      <p:graphicFrame>
        <p:nvGraphicFramePr>
          <p:cNvPr id="298" name="Google Shape;298;p38"/>
          <p:cNvGraphicFramePr/>
          <p:nvPr/>
        </p:nvGraphicFramePr>
        <p:xfrm>
          <a:off x="537875" y="856850"/>
          <a:ext cx="3000000" cy="3000000"/>
        </p:xfrm>
        <a:graphic>
          <a:graphicData uri="http://schemas.openxmlformats.org/drawingml/2006/table">
            <a:tbl>
              <a:tblPr bandRow="1">
                <a:noFill/>
                <a:tableStyleId>{21DCD2BA-802D-42E7-9FF4-838FB4BE8454}</a:tableStyleId>
              </a:tblPr>
              <a:tblGrid>
                <a:gridCol w="1000900"/>
                <a:gridCol w="1668275"/>
                <a:gridCol w="3382000"/>
                <a:gridCol w="2017075"/>
              </a:tblGrid>
              <a:tr h="329475">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Time</a:t>
                      </a:r>
                      <a:endParaRPr b="1"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Task</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Comments</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Responsible Personnel</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319275">
                <a:tc gridSpan="3">
                  <a:txBody>
                    <a:bodyPr>
                      <a:noAutofit/>
                    </a:bodyPr>
                    <a:lstStyle/>
                    <a:p>
                      <a:pPr indent="0" lvl="0" marL="0" rtl="0" algn="ctr">
                        <a:spcBef>
                          <a:spcPts val="100"/>
                        </a:spcBef>
                        <a:spcAft>
                          <a:spcPts val="100"/>
                        </a:spcAft>
                        <a:buNone/>
                      </a:pPr>
                      <a:r>
                        <a:rPr lang="en" sz="1800">
                          <a:solidFill>
                            <a:srgbClr val="000000"/>
                          </a:solidFill>
                          <a:latin typeface="Cambria"/>
                          <a:ea typeface="Cambria"/>
                          <a:cs typeface="Cambria"/>
                          <a:sym typeface="Cambria"/>
                        </a:rPr>
                        <a:t>Fall 2018 Semester</a:t>
                      </a:r>
                      <a:endParaRPr sz="18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a:txBody>
                    <a:bodyPr>
                      <a:noAutofit/>
                    </a:bodyPr>
                    <a:lstStyle/>
                    <a:p>
                      <a:pPr indent="0" lvl="0" marL="0" rtl="0" algn="ctr">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571350">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1-</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Week 9</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Task 4 (subtask 4.1, 4.2, 4.3)</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Design and create the main application. Test the inputs and outputs of the system, so that it will interface correctly with the embedded boards and other peripherals.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rowSpan="5">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Chris Blanks</a:t>
                      </a:r>
                      <a:endParaRPr sz="1000">
                        <a:solidFill>
                          <a:srgbClr val="000000"/>
                        </a:solidFill>
                        <a:latin typeface="Cambria"/>
                        <a:ea typeface="Cambria"/>
                        <a:cs typeface="Cambria"/>
                        <a:sym typeface="Cambria"/>
                      </a:endParaRPr>
                    </a:p>
                    <a:p>
                      <a:pPr indent="0" lvl="0" marL="0" rtl="0" algn="l">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45387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10-</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Week 15</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5 (subtask 5.1, 5.2, 5.3)</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Design and create the phone application.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319275">
                <a:tc gridSpan="3">
                  <a:txBody>
                    <a:bodyPr>
                      <a:noAutofit/>
                    </a:bodyPr>
                    <a:lstStyle/>
                    <a:p>
                      <a:pPr indent="0" lvl="0" marL="0" rtl="0" algn="ctr">
                        <a:spcBef>
                          <a:spcPts val="100"/>
                        </a:spcBef>
                        <a:spcAft>
                          <a:spcPts val="100"/>
                        </a:spcAft>
                        <a:buNone/>
                      </a:pPr>
                      <a:r>
                        <a:rPr lang="en" sz="1800">
                          <a:solidFill>
                            <a:srgbClr val="000000"/>
                          </a:solidFill>
                          <a:latin typeface="Cambria"/>
                          <a:ea typeface="Cambria"/>
                          <a:cs typeface="Cambria"/>
                          <a:sym typeface="Cambria"/>
                        </a:rPr>
                        <a:t>Spring 2019 Semester</a:t>
                      </a:r>
                      <a:endParaRPr sz="18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vMerge="1"/>
              </a:tr>
              <a:tr h="46260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1-2</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Task 6 (subtask 6.2)</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Restructure desktop application software for compliance and compatibility with the Python Package Index</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46260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3-End of the semester</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0"/>
                        </a:spcAft>
                        <a:buNone/>
                      </a:pPr>
                      <a:r>
                        <a:rPr lang="en" sz="1000">
                          <a:solidFill>
                            <a:srgbClr val="000000"/>
                          </a:solidFill>
                          <a:latin typeface="Cambria"/>
                          <a:ea typeface="Cambria"/>
                          <a:cs typeface="Cambria"/>
                          <a:sym typeface="Cambria"/>
                        </a:rPr>
                        <a:t>Task 4(subtask 4.4 ), Task 6 (subtask 6.1)</a:t>
                      </a:r>
                      <a:endParaRPr sz="1000">
                        <a:solidFill>
                          <a:srgbClr val="000000"/>
                        </a:solidFill>
                        <a:latin typeface="Cambria"/>
                        <a:ea typeface="Cambria"/>
                        <a:cs typeface="Cambria"/>
                        <a:sym typeface="Cambria"/>
                      </a:endParaRPr>
                    </a:p>
                    <a:p>
                      <a:pPr indent="0" lvl="0" marL="0" rtl="0" algn="just">
                        <a:spcBef>
                          <a:spcPts val="100"/>
                        </a:spcBef>
                        <a:spcAft>
                          <a:spcPts val="0"/>
                        </a:spcAft>
                        <a:buNone/>
                      </a:pPr>
                      <a:r>
                        <a:t/>
                      </a:r>
                      <a:endParaRPr sz="1000">
                        <a:solidFill>
                          <a:srgbClr val="000000"/>
                        </a:solidFill>
                        <a:latin typeface="Cambria"/>
                        <a:ea typeface="Cambria"/>
                        <a:cs typeface="Cambria"/>
                        <a:sym typeface="Cambria"/>
                      </a:endParaRPr>
                    </a:p>
                    <a:p>
                      <a:pPr indent="0" lvl="0" marL="0" rtl="0" algn="just">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0"/>
                        </a:spcAft>
                        <a:buNone/>
                      </a:pPr>
                      <a:r>
                        <a:rPr lang="en" sz="1000">
                          <a:solidFill>
                            <a:srgbClr val="000000"/>
                          </a:solidFill>
                          <a:latin typeface="Cambria"/>
                          <a:ea typeface="Cambria"/>
                          <a:cs typeface="Cambria"/>
                          <a:sym typeface="Cambria"/>
                        </a:rPr>
                        <a:t>Finish interfacing and testing the main computer/application with the other systems. </a:t>
                      </a:r>
                      <a:r>
                        <a:rPr lang="en" sz="1000">
                          <a:solidFill>
                            <a:srgbClr val="000000"/>
                          </a:solidFill>
                          <a:latin typeface="Cambria"/>
                          <a:ea typeface="Cambria"/>
                          <a:cs typeface="Cambria"/>
                          <a:sym typeface="Cambria"/>
                        </a:rPr>
                        <a:t>Incorporate facial recognition into the main application.</a:t>
                      </a:r>
                      <a:endParaRPr sz="1000">
                        <a:solidFill>
                          <a:srgbClr val="000000"/>
                        </a:solidFill>
                        <a:latin typeface="Cambria"/>
                        <a:ea typeface="Cambria"/>
                        <a:cs typeface="Cambria"/>
                        <a:sym typeface="Cambria"/>
                      </a:endParaRPr>
                    </a:p>
                    <a:p>
                      <a:pPr indent="0" lvl="0" marL="0" rtl="0" algn="just">
                        <a:spcBef>
                          <a:spcPts val="100"/>
                        </a:spcBef>
                        <a:spcAft>
                          <a:spcPts val="100"/>
                        </a:spcAft>
                        <a:buNone/>
                      </a:pPr>
                      <a:r>
                        <a:rPr lang="en" sz="1000">
                          <a:solidFill>
                            <a:srgbClr val="000000"/>
                          </a:solidFill>
                          <a:latin typeface="Cambria"/>
                          <a:ea typeface="Cambria"/>
                          <a:cs typeface="Cambria"/>
                          <a:sym typeface="Cambria"/>
                        </a:rPr>
                        <a:t>Documentation.</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bl>
          </a:graphicData>
        </a:graphic>
      </p:graphicFrame>
      <p:sp>
        <p:nvSpPr>
          <p:cNvPr id="299" name="Google Shape;299;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a:t>
            </a:r>
            <a:endParaRPr/>
          </a:p>
        </p:txBody>
      </p:sp>
      <p:sp>
        <p:nvSpPr>
          <p:cNvPr id="305" name="Google Shape;305;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730000" y="1318650"/>
            <a:ext cx="34152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1 - </a:t>
            </a:r>
            <a:r>
              <a:rPr lang="en"/>
              <a:t>Fluid Microcontroller System Diagram</a:t>
            </a:r>
            <a:endParaRPr/>
          </a:p>
        </p:txBody>
      </p:sp>
      <p:pic>
        <p:nvPicPr>
          <p:cNvPr id="311" name="Google Shape;311;p40"/>
          <p:cNvPicPr preferRelativeResize="0"/>
          <p:nvPr/>
        </p:nvPicPr>
        <p:blipFill>
          <a:blip r:embed="rId3">
            <a:alphaModFix/>
          </a:blip>
          <a:stretch>
            <a:fillRect/>
          </a:stretch>
        </p:blipFill>
        <p:spPr>
          <a:xfrm>
            <a:off x="4572000" y="892775"/>
            <a:ext cx="4321375" cy="3638775"/>
          </a:xfrm>
          <a:prstGeom prst="rect">
            <a:avLst/>
          </a:prstGeom>
          <a:noFill/>
          <a:ln>
            <a:noFill/>
          </a:ln>
        </p:spPr>
      </p:pic>
      <p:sp>
        <p:nvSpPr>
          <p:cNvPr id="312" name="Google Shape;312;p4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Control Microcontroller PCB</a:t>
            </a:r>
            <a:endParaRPr/>
          </a:p>
          <a:p>
            <a:pPr indent="-298450" lvl="1" marL="914400" rtl="0" algn="l">
              <a:spcBef>
                <a:spcPts val="0"/>
              </a:spcBef>
              <a:spcAft>
                <a:spcPts val="0"/>
              </a:spcAft>
              <a:buSzPts val="1100"/>
              <a:buChar char="○"/>
            </a:pPr>
            <a:r>
              <a:rPr lang="en"/>
              <a:t>Separates</a:t>
            </a:r>
            <a:r>
              <a:rPr lang="en"/>
              <a:t> the microcontroller  from the heat generated by the fluid control hardware PCB and helps to isolates ground planes from current loops</a:t>
            </a:r>
            <a:endParaRPr/>
          </a:p>
          <a:p>
            <a:pPr indent="-311150" lvl="0" marL="457200" rtl="0" algn="l">
              <a:spcBef>
                <a:spcPts val="0"/>
              </a:spcBef>
              <a:spcAft>
                <a:spcPts val="0"/>
              </a:spcAft>
              <a:buSzPts val="1300"/>
              <a:buChar char="●"/>
            </a:pPr>
            <a:r>
              <a:rPr lang="en"/>
              <a:t>Fluid Control Hardware PCB</a:t>
            </a:r>
            <a:endParaRPr/>
          </a:p>
          <a:p>
            <a:pPr indent="-298450" lvl="1" marL="914400" rtl="0" algn="l">
              <a:spcBef>
                <a:spcPts val="0"/>
              </a:spcBef>
              <a:spcAft>
                <a:spcPts val="0"/>
              </a:spcAft>
              <a:buSzPts val="1100"/>
              <a:buChar char="○"/>
            </a:pPr>
            <a:r>
              <a:rPr lang="en"/>
              <a:t>Interfaces with the valves and pumps</a:t>
            </a:r>
            <a:endParaRPr/>
          </a:p>
        </p:txBody>
      </p:sp>
      <p:sp>
        <p:nvSpPr>
          <p:cNvPr id="313" name="Google Shape;313;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727650" y="1119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Drink Menu For This Prototype</a:t>
            </a:r>
            <a:endParaRPr/>
          </a:p>
        </p:txBody>
      </p:sp>
      <p:sp>
        <p:nvSpPr>
          <p:cNvPr id="319" name="Google Shape;319;p41"/>
          <p:cNvSpPr txBox="1"/>
          <p:nvPr/>
        </p:nvSpPr>
        <p:spPr>
          <a:xfrm>
            <a:off x="727650" y="1654675"/>
            <a:ext cx="3302400" cy="305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Drink Menu</a:t>
            </a:r>
            <a:endParaRPr sz="1800"/>
          </a:p>
          <a:p>
            <a:pPr indent="-342900" lvl="1" marL="914400" rtl="0" algn="l">
              <a:spcBef>
                <a:spcPts val="0"/>
              </a:spcBef>
              <a:spcAft>
                <a:spcPts val="0"/>
              </a:spcAft>
              <a:buSzPts val="1800"/>
              <a:buChar char="➢"/>
            </a:pPr>
            <a:r>
              <a:rPr lang="en" sz="1800"/>
              <a:t>Naval Gimlet</a:t>
            </a:r>
            <a:endParaRPr sz="1800"/>
          </a:p>
          <a:p>
            <a:pPr indent="-342900" lvl="1" marL="914400" rtl="0" algn="l">
              <a:spcBef>
                <a:spcPts val="0"/>
              </a:spcBef>
              <a:spcAft>
                <a:spcPts val="0"/>
              </a:spcAft>
              <a:buSzPts val="1800"/>
              <a:buChar char="➢"/>
            </a:pPr>
            <a:r>
              <a:rPr lang="en" sz="1800"/>
              <a:t>Long Island Iced Tea</a:t>
            </a:r>
            <a:endParaRPr sz="1800"/>
          </a:p>
          <a:p>
            <a:pPr indent="-342900" lvl="1" marL="914400" rtl="0" algn="l">
              <a:spcBef>
                <a:spcPts val="0"/>
              </a:spcBef>
              <a:spcAft>
                <a:spcPts val="0"/>
              </a:spcAft>
              <a:buSzPts val="1800"/>
              <a:buChar char="➢"/>
            </a:pPr>
            <a:r>
              <a:rPr lang="en" sz="1800"/>
              <a:t>Rum &amp; Coke</a:t>
            </a:r>
            <a:endParaRPr sz="1800"/>
          </a:p>
          <a:p>
            <a:pPr indent="-342900" lvl="1" marL="914400" rtl="0" algn="l">
              <a:spcBef>
                <a:spcPts val="0"/>
              </a:spcBef>
              <a:spcAft>
                <a:spcPts val="0"/>
              </a:spcAft>
              <a:buSzPts val="1800"/>
              <a:buChar char="➢"/>
            </a:pPr>
            <a:r>
              <a:rPr lang="en" sz="1800"/>
              <a:t>Daiquiri</a:t>
            </a:r>
            <a:endParaRPr sz="1800"/>
          </a:p>
          <a:p>
            <a:pPr indent="-342900" lvl="1" marL="914400" rtl="0" algn="l">
              <a:spcBef>
                <a:spcPts val="0"/>
              </a:spcBef>
              <a:spcAft>
                <a:spcPts val="0"/>
              </a:spcAft>
              <a:buSzPts val="1800"/>
              <a:buChar char="➢"/>
            </a:pPr>
            <a:r>
              <a:rPr lang="en" sz="1800"/>
              <a:t>Kamikaze</a:t>
            </a:r>
            <a:endParaRPr sz="1800"/>
          </a:p>
          <a:p>
            <a:pPr indent="-342900" lvl="1" marL="914400" rtl="0" algn="l">
              <a:spcBef>
                <a:spcPts val="0"/>
              </a:spcBef>
              <a:spcAft>
                <a:spcPts val="0"/>
              </a:spcAft>
              <a:buSzPts val="1800"/>
              <a:buChar char="➢"/>
            </a:pPr>
            <a:r>
              <a:rPr lang="en" sz="1800"/>
              <a:t>Cuba Libre</a:t>
            </a:r>
            <a:endParaRPr sz="1800"/>
          </a:p>
          <a:p>
            <a:pPr indent="-342900" lvl="1" marL="914400" rtl="0" algn="l">
              <a:spcBef>
                <a:spcPts val="0"/>
              </a:spcBef>
              <a:spcAft>
                <a:spcPts val="0"/>
              </a:spcAft>
              <a:buSzPts val="1800"/>
              <a:buChar char="➢"/>
            </a:pPr>
            <a:r>
              <a:rPr lang="en" sz="1800"/>
              <a:t>Vodka</a:t>
            </a:r>
            <a:endParaRPr sz="1800"/>
          </a:p>
          <a:p>
            <a:pPr indent="-342900" lvl="1" marL="914400" rtl="0" algn="l">
              <a:spcBef>
                <a:spcPts val="0"/>
              </a:spcBef>
              <a:spcAft>
                <a:spcPts val="0"/>
              </a:spcAft>
              <a:buSzPts val="1800"/>
              <a:buChar char="➢"/>
            </a:pPr>
            <a:r>
              <a:rPr lang="en" sz="1800"/>
              <a:t>Tequila</a:t>
            </a:r>
            <a:endParaRPr sz="1800"/>
          </a:p>
          <a:p>
            <a:pPr indent="-342900" lvl="1" marL="914400" rtl="0" algn="l">
              <a:spcBef>
                <a:spcPts val="0"/>
              </a:spcBef>
              <a:spcAft>
                <a:spcPts val="0"/>
              </a:spcAft>
              <a:buSzPts val="1800"/>
              <a:buChar char="➢"/>
            </a:pPr>
            <a:r>
              <a:rPr lang="en" sz="1800"/>
              <a:t>Screwdriver</a:t>
            </a:r>
            <a:endParaRPr sz="1800"/>
          </a:p>
          <a:p>
            <a:pPr indent="-342900" lvl="1" marL="914400" rtl="0" algn="l">
              <a:spcBef>
                <a:spcPts val="0"/>
              </a:spcBef>
              <a:spcAft>
                <a:spcPts val="0"/>
              </a:spcAft>
              <a:buSzPts val="1800"/>
              <a:buChar char="➢"/>
            </a:pPr>
            <a:r>
              <a:rPr lang="en" sz="1800"/>
              <a:t>Vodka &amp; Cranberry</a:t>
            </a:r>
            <a:endParaRPr sz="1800"/>
          </a:p>
        </p:txBody>
      </p:sp>
      <p:sp>
        <p:nvSpPr>
          <p:cNvPr id="320" name="Google Shape;320;p41"/>
          <p:cNvSpPr txBox="1"/>
          <p:nvPr/>
        </p:nvSpPr>
        <p:spPr>
          <a:xfrm>
            <a:off x="3889850" y="1654675"/>
            <a:ext cx="5202000" cy="3360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Inventory to make drinks on menu</a:t>
            </a:r>
            <a:endParaRPr sz="1600"/>
          </a:p>
          <a:p>
            <a:pPr indent="-330200" lvl="1" marL="914400" rtl="0" algn="l">
              <a:spcBef>
                <a:spcPts val="0"/>
              </a:spcBef>
              <a:spcAft>
                <a:spcPts val="0"/>
              </a:spcAft>
              <a:buSzPts val="1600"/>
              <a:buChar char="➢"/>
            </a:pPr>
            <a:r>
              <a:rPr lang="en" sz="1600"/>
              <a:t>Liquors</a:t>
            </a:r>
            <a:endParaRPr sz="1600"/>
          </a:p>
          <a:p>
            <a:pPr indent="-330200" lvl="2" marL="1371600" rtl="0" algn="l">
              <a:spcBef>
                <a:spcPts val="0"/>
              </a:spcBef>
              <a:spcAft>
                <a:spcPts val="0"/>
              </a:spcAft>
              <a:buSzPts val="1600"/>
              <a:buChar char="■"/>
            </a:pPr>
            <a:r>
              <a:rPr lang="en" sz="1600"/>
              <a:t>Gin</a:t>
            </a:r>
            <a:endParaRPr sz="1600"/>
          </a:p>
          <a:p>
            <a:pPr indent="-330200" lvl="2" marL="1371600" rtl="0" algn="l">
              <a:spcBef>
                <a:spcPts val="0"/>
              </a:spcBef>
              <a:spcAft>
                <a:spcPts val="0"/>
              </a:spcAft>
              <a:buSzPts val="1600"/>
              <a:buChar char="■"/>
            </a:pPr>
            <a:r>
              <a:rPr lang="en" sz="1600"/>
              <a:t>Vodka</a:t>
            </a:r>
            <a:endParaRPr sz="1600"/>
          </a:p>
          <a:p>
            <a:pPr indent="-330200" lvl="2" marL="1371600" rtl="0" algn="l">
              <a:spcBef>
                <a:spcPts val="0"/>
              </a:spcBef>
              <a:spcAft>
                <a:spcPts val="0"/>
              </a:spcAft>
              <a:buSzPts val="1600"/>
              <a:buChar char="■"/>
            </a:pPr>
            <a:r>
              <a:rPr lang="en" sz="1600"/>
              <a:t>Light Rum</a:t>
            </a:r>
            <a:endParaRPr sz="1600"/>
          </a:p>
          <a:p>
            <a:pPr indent="-330200" lvl="2" marL="1371600" rtl="0" algn="l">
              <a:spcBef>
                <a:spcPts val="0"/>
              </a:spcBef>
              <a:spcAft>
                <a:spcPts val="0"/>
              </a:spcAft>
              <a:buSzPts val="1600"/>
              <a:buChar char="■"/>
            </a:pPr>
            <a:r>
              <a:rPr lang="en" sz="1600"/>
              <a:t>Tequila</a:t>
            </a:r>
            <a:endParaRPr sz="1600"/>
          </a:p>
          <a:p>
            <a:pPr indent="-330200" lvl="1" marL="914400" rtl="0" algn="l">
              <a:spcBef>
                <a:spcPts val="0"/>
              </a:spcBef>
              <a:spcAft>
                <a:spcPts val="0"/>
              </a:spcAft>
              <a:buSzPts val="1600"/>
              <a:buChar char="➢"/>
            </a:pPr>
            <a:r>
              <a:rPr lang="en" sz="1600"/>
              <a:t>Liqueur</a:t>
            </a:r>
            <a:endParaRPr sz="1600"/>
          </a:p>
          <a:p>
            <a:pPr indent="-330200" lvl="2" marL="1371600" rtl="0" algn="l">
              <a:spcBef>
                <a:spcPts val="0"/>
              </a:spcBef>
              <a:spcAft>
                <a:spcPts val="0"/>
              </a:spcAft>
              <a:buSzPts val="1600"/>
              <a:buChar char="■"/>
            </a:pPr>
            <a:r>
              <a:rPr lang="en" sz="1600"/>
              <a:t>Triple Sec</a:t>
            </a:r>
            <a:endParaRPr sz="1600"/>
          </a:p>
          <a:p>
            <a:pPr indent="-330200" lvl="1" marL="914400" rtl="0" algn="l">
              <a:spcBef>
                <a:spcPts val="0"/>
              </a:spcBef>
              <a:spcAft>
                <a:spcPts val="0"/>
              </a:spcAft>
              <a:buSzPts val="1600"/>
              <a:buChar char="➢"/>
            </a:pPr>
            <a:r>
              <a:rPr lang="en" sz="1600"/>
              <a:t>Mixers</a:t>
            </a:r>
            <a:endParaRPr sz="1600"/>
          </a:p>
          <a:p>
            <a:pPr indent="-330200" lvl="2" marL="1371600" rtl="0" algn="l">
              <a:spcBef>
                <a:spcPts val="0"/>
              </a:spcBef>
              <a:spcAft>
                <a:spcPts val="0"/>
              </a:spcAft>
              <a:buSzPts val="1600"/>
              <a:buChar char="■"/>
            </a:pPr>
            <a:r>
              <a:rPr lang="en" sz="1600"/>
              <a:t>Soda water, Coke</a:t>
            </a:r>
            <a:endParaRPr sz="1600"/>
          </a:p>
          <a:p>
            <a:pPr indent="-330200" lvl="2" marL="1371600" rtl="0" algn="l">
              <a:spcBef>
                <a:spcPts val="0"/>
              </a:spcBef>
              <a:spcAft>
                <a:spcPts val="0"/>
              </a:spcAft>
              <a:buSzPts val="1600"/>
              <a:buChar char="■"/>
            </a:pPr>
            <a:r>
              <a:rPr lang="en" sz="1600"/>
              <a:t>Simple Syrup</a:t>
            </a:r>
            <a:endParaRPr sz="1600"/>
          </a:p>
          <a:p>
            <a:pPr indent="-330200" lvl="2" marL="1371600" rtl="0" algn="l">
              <a:spcBef>
                <a:spcPts val="0"/>
              </a:spcBef>
              <a:spcAft>
                <a:spcPts val="0"/>
              </a:spcAft>
              <a:buSzPts val="1600"/>
              <a:buChar char="■"/>
            </a:pPr>
            <a:r>
              <a:rPr lang="en" sz="1600"/>
              <a:t>Lemon juice, lime juice, orange juice, cranberry juice</a:t>
            </a:r>
            <a:endParaRPr sz="1600"/>
          </a:p>
        </p:txBody>
      </p:sp>
      <p:sp>
        <p:nvSpPr>
          <p:cNvPr id="321" name="Google Shape;321;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1 - Fluid Control Hardware</a:t>
            </a:r>
            <a:endParaRPr/>
          </a:p>
        </p:txBody>
      </p:sp>
      <p:sp>
        <p:nvSpPr>
          <p:cNvPr id="327" name="Google Shape;327;p42"/>
          <p:cNvSpPr txBox="1"/>
          <p:nvPr>
            <p:ph idx="1" type="body"/>
          </p:nvPr>
        </p:nvSpPr>
        <p:spPr>
          <a:xfrm>
            <a:off x="729450" y="2078875"/>
            <a:ext cx="3329400" cy="1182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Fluid Control Hardware will be the interfacing hardware between the microcontroller and the motors and valves. </a:t>
            </a:r>
            <a:endParaRPr/>
          </a:p>
          <a:p>
            <a:pPr indent="-298450" lvl="1" marL="914400" rtl="0" algn="l">
              <a:spcBef>
                <a:spcPts val="0"/>
              </a:spcBef>
              <a:spcAft>
                <a:spcPts val="0"/>
              </a:spcAft>
              <a:buSzPts val="1100"/>
              <a:buChar char="○"/>
            </a:pPr>
            <a:r>
              <a:rPr lang="en"/>
              <a:t>Input Voltage: 12 - 24V</a:t>
            </a:r>
            <a:endParaRPr/>
          </a:p>
          <a:p>
            <a:pPr indent="-298450" lvl="1" marL="914400" rtl="0" algn="l">
              <a:spcBef>
                <a:spcPts val="0"/>
              </a:spcBef>
              <a:spcAft>
                <a:spcPts val="0"/>
              </a:spcAft>
              <a:buSzPts val="1100"/>
              <a:buChar char="○"/>
            </a:pPr>
            <a:r>
              <a:rPr lang="en"/>
              <a:t>Max Current Draw: 12V - 17 A | 24V - 8.5 A</a:t>
            </a:r>
            <a:endParaRPr/>
          </a:p>
          <a:p>
            <a:pPr indent="-298450" lvl="1" marL="914400" rtl="0" algn="l">
              <a:spcBef>
                <a:spcPts val="0"/>
              </a:spcBef>
              <a:spcAft>
                <a:spcPts val="0"/>
              </a:spcAft>
              <a:buSzPts val="1100"/>
              <a:buChar char="○"/>
            </a:pPr>
            <a:r>
              <a:rPr lang="en"/>
              <a:t>Digital Input Logic Voltage: 3.3 V </a:t>
            </a:r>
            <a:endParaRPr/>
          </a:p>
        </p:txBody>
      </p:sp>
      <p:pic>
        <p:nvPicPr>
          <p:cNvPr id="328" name="Google Shape;328;p42"/>
          <p:cNvPicPr preferRelativeResize="0"/>
          <p:nvPr/>
        </p:nvPicPr>
        <p:blipFill rotWithShape="1">
          <a:blip r:embed="rId3">
            <a:alphaModFix/>
          </a:blip>
          <a:srcRect b="24490" l="44973" r="2334" t="13366"/>
          <a:stretch/>
        </p:blipFill>
        <p:spPr>
          <a:xfrm>
            <a:off x="5107575" y="1853850"/>
            <a:ext cx="3017151" cy="2995776"/>
          </a:xfrm>
          <a:prstGeom prst="rect">
            <a:avLst/>
          </a:prstGeom>
          <a:noFill/>
          <a:ln>
            <a:noFill/>
          </a:ln>
        </p:spPr>
      </p:pic>
      <p:sp>
        <p:nvSpPr>
          <p:cNvPr id="329" name="Google Shape;329;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1.1 - High Side Switch</a:t>
            </a:r>
            <a:endParaRPr/>
          </a:p>
        </p:txBody>
      </p:sp>
      <p:sp>
        <p:nvSpPr>
          <p:cNvPr id="335" name="Google Shape;335;p43"/>
          <p:cNvSpPr txBox="1"/>
          <p:nvPr>
            <p:ph idx="1" type="body"/>
          </p:nvPr>
        </p:nvSpPr>
        <p:spPr>
          <a:xfrm>
            <a:off x="729450" y="2078875"/>
            <a:ext cx="5277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 high-side switch allows devices to be disconnected from its power source. </a:t>
            </a:r>
            <a:endParaRPr/>
          </a:p>
          <a:p>
            <a:pPr indent="-298450" lvl="1" marL="914400" rtl="0" algn="l">
              <a:spcBef>
                <a:spcPts val="0"/>
              </a:spcBef>
              <a:spcAft>
                <a:spcPts val="0"/>
              </a:spcAft>
              <a:buSzPts val="1100"/>
              <a:buChar char="○"/>
            </a:pPr>
            <a:r>
              <a:rPr lang="en"/>
              <a:t>Device: Solenoid Valve - 12-24V, 5-6 W </a:t>
            </a:r>
            <a:endParaRPr/>
          </a:p>
          <a:p>
            <a:pPr indent="-311150" lvl="0" marL="457200" rtl="0" algn="l">
              <a:spcBef>
                <a:spcPts val="0"/>
              </a:spcBef>
              <a:spcAft>
                <a:spcPts val="0"/>
              </a:spcAft>
              <a:buSzPts val="1300"/>
              <a:buChar char="●"/>
            </a:pPr>
            <a:r>
              <a:rPr lang="en"/>
              <a:t>High-side switch requirements</a:t>
            </a:r>
            <a:endParaRPr/>
          </a:p>
          <a:p>
            <a:pPr indent="-298450" lvl="1" marL="914400" rtl="0" algn="l">
              <a:spcBef>
                <a:spcPts val="0"/>
              </a:spcBef>
              <a:spcAft>
                <a:spcPts val="0"/>
              </a:spcAft>
              <a:buSzPts val="1100"/>
              <a:buChar char="○"/>
            </a:pPr>
            <a:r>
              <a:rPr lang="en"/>
              <a:t>Max Current: .5 A * 2 = 1 A</a:t>
            </a:r>
            <a:endParaRPr/>
          </a:p>
          <a:p>
            <a:pPr indent="-298450" lvl="1" marL="914400" rtl="0" algn="l">
              <a:spcBef>
                <a:spcPts val="0"/>
              </a:spcBef>
              <a:spcAft>
                <a:spcPts val="0"/>
              </a:spcAft>
              <a:buSzPts val="1100"/>
              <a:buChar char="○"/>
            </a:pPr>
            <a:r>
              <a:rPr lang="en"/>
              <a:t>Max Voltage: 24 V</a:t>
            </a:r>
            <a:endParaRPr/>
          </a:p>
          <a:p>
            <a:pPr indent="-298450" lvl="1" marL="914400" rtl="0" algn="l">
              <a:spcBef>
                <a:spcPts val="0"/>
              </a:spcBef>
              <a:spcAft>
                <a:spcPts val="0"/>
              </a:spcAft>
              <a:buSzPts val="1100"/>
              <a:buChar char="○"/>
            </a:pPr>
            <a:r>
              <a:rPr lang="en"/>
              <a:t>Logic Level (3.3 V) Control</a:t>
            </a:r>
            <a:endParaRPr/>
          </a:p>
          <a:p>
            <a:pPr indent="-311150" lvl="0" marL="457200" rtl="0" algn="l">
              <a:spcBef>
                <a:spcPts val="0"/>
              </a:spcBef>
              <a:spcAft>
                <a:spcPts val="0"/>
              </a:spcAft>
              <a:buSzPts val="1300"/>
              <a:buChar char="●"/>
            </a:pPr>
            <a:r>
              <a:rPr lang="en"/>
              <a:t>A PMOS pass transistor was chosen over an NMOS transistor because it is simpler to switch due to the NMOS requiring its gate voltage to be greater than the NMOS threshold voltage plus its input voltage.</a:t>
            </a:r>
            <a:endParaRPr/>
          </a:p>
        </p:txBody>
      </p:sp>
      <p:pic>
        <p:nvPicPr>
          <p:cNvPr id="336" name="Google Shape;336;p43"/>
          <p:cNvPicPr preferRelativeResize="0"/>
          <p:nvPr/>
        </p:nvPicPr>
        <p:blipFill>
          <a:blip r:embed="rId3">
            <a:alphaModFix/>
          </a:blip>
          <a:stretch>
            <a:fillRect/>
          </a:stretch>
        </p:blipFill>
        <p:spPr>
          <a:xfrm>
            <a:off x="6309475" y="2371313"/>
            <a:ext cx="2686050" cy="1762125"/>
          </a:xfrm>
          <a:prstGeom prst="rect">
            <a:avLst/>
          </a:prstGeom>
          <a:noFill/>
          <a:ln>
            <a:noFill/>
          </a:ln>
        </p:spPr>
      </p:pic>
      <p:sp>
        <p:nvSpPr>
          <p:cNvPr id="337" name="Google Shape;337;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 1.1 High Side Switch Simulation</a:t>
            </a:r>
            <a:endParaRPr/>
          </a:p>
        </p:txBody>
      </p:sp>
      <p:pic>
        <p:nvPicPr>
          <p:cNvPr id="343" name="Google Shape;343;p44"/>
          <p:cNvPicPr preferRelativeResize="0"/>
          <p:nvPr/>
        </p:nvPicPr>
        <p:blipFill>
          <a:blip r:embed="rId3">
            <a:alphaModFix/>
          </a:blip>
          <a:stretch>
            <a:fillRect/>
          </a:stretch>
        </p:blipFill>
        <p:spPr>
          <a:xfrm>
            <a:off x="956225" y="190075"/>
            <a:ext cx="7231560" cy="4067753"/>
          </a:xfrm>
          <a:prstGeom prst="rect">
            <a:avLst/>
          </a:prstGeom>
          <a:noFill/>
          <a:ln>
            <a:noFill/>
          </a:ln>
        </p:spPr>
      </p:pic>
      <p:sp>
        <p:nvSpPr>
          <p:cNvPr id="344" name="Google Shape;344;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5"/>
          <p:cNvSpPr txBox="1"/>
          <p:nvPr>
            <p:ph idx="1" type="body"/>
          </p:nvPr>
        </p:nvSpPr>
        <p:spPr>
          <a:xfrm>
            <a:off x="727800" y="1416600"/>
            <a:ext cx="3774300" cy="104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IRF9953PbF - PMOS Power Mosfet</a:t>
            </a:r>
            <a:endParaRPr sz="1100"/>
          </a:p>
          <a:p>
            <a:pPr indent="-298450" lvl="1" marL="914400" rtl="0" algn="l">
              <a:spcBef>
                <a:spcPts val="0"/>
              </a:spcBef>
              <a:spcAft>
                <a:spcPts val="0"/>
              </a:spcAft>
              <a:buSzPts val="1100"/>
              <a:buChar char="○"/>
            </a:pPr>
            <a:r>
              <a:rPr lang="en"/>
              <a:t>Dual PMOS Package</a:t>
            </a:r>
            <a:endParaRPr/>
          </a:p>
          <a:p>
            <a:pPr indent="-298450" lvl="1" marL="914400" rtl="0" algn="l">
              <a:spcBef>
                <a:spcPts val="0"/>
              </a:spcBef>
              <a:spcAft>
                <a:spcPts val="0"/>
              </a:spcAft>
              <a:buSzPts val="1100"/>
              <a:buChar char="○"/>
            </a:pPr>
            <a:r>
              <a:rPr b="1" lang="en"/>
              <a:t>Vds: </a:t>
            </a:r>
            <a:r>
              <a:rPr lang="en"/>
              <a:t>-30 V</a:t>
            </a:r>
            <a:endParaRPr/>
          </a:p>
          <a:p>
            <a:pPr indent="-298450" lvl="1" marL="914400" rtl="0" algn="l">
              <a:spcBef>
                <a:spcPts val="0"/>
              </a:spcBef>
              <a:spcAft>
                <a:spcPts val="0"/>
              </a:spcAft>
              <a:buSzPts val="1100"/>
              <a:buChar char="○"/>
            </a:pPr>
            <a:r>
              <a:rPr b="1" lang="en"/>
              <a:t>Vgs: </a:t>
            </a:r>
            <a:r>
              <a:rPr lang="en"/>
              <a:t>+- 20V</a:t>
            </a:r>
            <a:endParaRPr/>
          </a:p>
          <a:p>
            <a:pPr indent="-298450" lvl="1" marL="914400" rtl="0" algn="l">
              <a:spcBef>
                <a:spcPts val="0"/>
              </a:spcBef>
              <a:spcAft>
                <a:spcPts val="0"/>
              </a:spcAft>
              <a:buSzPts val="1100"/>
              <a:buChar char="○"/>
            </a:pPr>
            <a:r>
              <a:rPr b="1" lang="en"/>
              <a:t>Id: </a:t>
            </a:r>
            <a:r>
              <a:rPr lang="en"/>
              <a:t>-1.8 A</a:t>
            </a:r>
            <a:endParaRPr/>
          </a:p>
          <a:p>
            <a:pPr indent="-298450" lvl="1" marL="914400" rtl="0" algn="l">
              <a:spcBef>
                <a:spcPts val="0"/>
              </a:spcBef>
              <a:spcAft>
                <a:spcPts val="0"/>
              </a:spcAft>
              <a:buSzPts val="1100"/>
              <a:buChar char="○"/>
            </a:pPr>
            <a:r>
              <a:rPr b="1" lang="en"/>
              <a:t>Rds:</a:t>
            </a:r>
            <a:r>
              <a:rPr lang="en"/>
              <a:t> .25 Ohm</a:t>
            </a:r>
            <a:endParaRPr/>
          </a:p>
          <a:p>
            <a:pPr indent="0" lvl="0" marL="457200" marR="0" rtl="0" algn="l">
              <a:lnSpc>
                <a:spcPct val="115000"/>
              </a:lnSpc>
              <a:spcBef>
                <a:spcPts val="1600"/>
              </a:spcBef>
              <a:spcAft>
                <a:spcPts val="1600"/>
              </a:spcAft>
              <a:buNone/>
            </a:pPr>
            <a:r>
              <a:t/>
            </a:r>
            <a:endParaRPr/>
          </a:p>
        </p:txBody>
      </p:sp>
      <p:sp>
        <p:nvSpPr>
          <p:cNvPr id="350" name="Google Shape;350;p45"/>
          <p:cNvSpPr txBox="1"/>
          <p:nvPr>
            <p:ph type="title"/>
          </p:nvPr>
        </p:nvSpPr>
        <p:spPr>
          <a:xfrm>
            <a:off x="727800" y="5604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1.1 - High Side Switch Layout</a:t>
            </a:r>
            <a:endParaRPr/>
          </a:p>
        </p:txBody>
      </p:sp>
      <p:pic>
        <p:nvPicPr>
          <p:cNvPr id="351" name="Google Shape;351;p45"/>
          <p:cNvPicPr preferRelativeResize="0"/>
          <p:nvPr/>
        </p:nvPicPr>
        <p:blipFill>
          <a:blip r:embed="rId3">
            <a:alphaModFix/>
          </a:blip>
          <a:stretch>
            <a:fillRect/>
          </a:stretch>
        </p:blipFill>
        <p:spPr>
          <a:xfrm>
            <a:off x="1513350" y="2600550"/>
            <a:ext cx="6117275" cy="2366225"/>
          </a:xfrm>
          <a:prstGeom prst="rect">
            <a:avLst/>
          </a:prstGeom>
          <a:noFill/>
          <a:ln>
            <a:noFill/>
          </a:ln>
        </p:spPr>
      </p:pic>
      <p:sp>
        <p:nvSpPr>
          <p:cNvPr id="352" name="Google Shape;352;p45"/>
          <p:cNvSpPr txBox="1"/>
          <p:nvPr>
            <p:ph idx="2" type="body"/>
          </p:nvPr>
        </p:nvSpPr>
        <p:spPr>
          <a:xfrm>
            <a:off x="4572000" y="1416600"/>
            <a:ext cx="3774300" cy="780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UM6K31N - NMOS Logic Level Transistor </a:t>
            </a:r>
            <a:endParaRPr/>
          </a:p>
          <a:p>
            <a:pPr indent="-298450" lvl="1" marL="914400" rtl="0" algn="l">
              <a:spcBef>
                <a:spcPts val="0"/>
              </a:spcBef>
              <a:spcAft>
                <a:spcPts val="0"/>
              </a:spcAft>
              <a:buSzPts val="1100"/>
              <a:buChar char="○"/>
            </a:pPr>
            <a:r>
              <a:rPr lang="en"/>
              <a:t>Dual NMOS Package</a:t>
            </a:r>
            <a:endParaRPr/>
          </a:p>
          <a:p>
            <a:pPr indent="-298450" lvl="1" marL="914400" rtl="0" algn="l">
              <a:spcBef>
                <a:spcPts val="0"/>
              </a:spcBef>
              <a:spcAft>
                <a:spcPts val="0"/>
              </a:spcAft>
              <a:buSzPts val="1100"/>
              <a:buChar char="○"/>
            </a:pPr>
            <a:r>
              <a:rPr b="1" lang="en"/>
              <a:t>Rds:</a:t>
            </a:r>
            <a:r>
              <a:rPr lang="en"/>
              <a:t> 2.4 Ohm @ 3.3 V VGS</a:t>
            </a:r>
            <a:endParaRPr/>
          </a:p>
          <a:p>
            <a:pPr indent="0" lvl="0" marL="0" rtl="0" algn="l">
              <a:spcBef>
                <a:spcPts val="1600"/>
              </a:spcBef>
              <a:spcAft>
                <a:spcPts val="1600"/>
              </a:spcAft>
              <a:buNone/>
            </a:pPr>
            <a:r>
              <a:t/>
            </a:r>
            <a:endParaRPr/>
          </a:p>
        </p:txBody>
      </p:sp>
      <p:sp>
        <p:nvSpPr>
          <p:cNvPr id="353" name="Google Shape;353;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Background/Motivation</a:t>
            </a:r>
            <a:endParaRPr/>
          </a:p>
        </p:txBody>
      </p:sp>
      <p:sp>
        <p:nvSpPr>
          <p:cNvPr id="152" name="Google Shape;152;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 1.1 High Side Switch Full Layout</a:t>
            </a:r>
            <a:endParaRPr/>
          </a:p>
        </p:txBody>
      </p:sp>
      <p:pic>
        <p:nvPicPr>
          <p:cNvPr id="359" name="Google Shape;359;p46"/>
          <p:cNvPicPr preferRelativeResize="0"/>
          <p:nvPr/>
        </p:nvPicPr>
        <p:blipFill>
          <a:blip r:embed="rId3">
            <a:alphaModFix/>
          </a:blip>
          <a:stretch>
            <a:fillRect/>
          </a:stretch>
        </p:blipFill>
        <p:spPr>
          <a:xfrm>
            <a:off x="1297063" y="175025"/>
            <a:ext cx="6553175" cy="4262325"/>
          </a:xfrm>
          <a:prstGeom prst="rect">
            <a:avLst/>
          </a:prstGeom>
          <a:noFill/>
          <a:ln>
            <a:noFill/>
          </a:ln>
        </p:spPr>
      </p:pic>
      <p:sp>
        <p:nvSpPr>
          <p:cNvPr id="360" name="Google Shape;360;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1.2 - Motor Driver</a:t>
            </a:r>
            <a:endParaRPr/>
          </a:p>
        </p:txBody>
      </p:sp>
      <p:sp>
        <p:nvSpPr>
          <p:cNvPr id="366" name="Google Shape;366;p47"/>
          <p:cNvSpPr txBox="1"/>
          <p:nvPr>
            <p:ph idx="1" type="body"/>
          </p:nvPr>
        </p:nvSpPr>
        <p:spPr>
          <a:xfrm>
            <a:off x="498525" y="2494375"/>
            <a:ext cx="34452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Power Requirements for Peristaltic Pump:</a:t>
            </a:r>
            <a:endParaRPr/>
          </a:p>
          <a:p>
            <a:pPr indent="-298450" lvl="1" marL="914400" rtl="0" algn="l">
              <a:spcBef>
                <a:spcPts val="0"/>
              </a:spcBef>
              <a:spcAft>
                <a:spcPts val="0"/>
              </a:spcAft>
              <a:buSzPts val="1100"/>
              <a:buChar char="○"/>
            </a:pPr>
            <a:r>
              <a:rPr lang="en"/>
              <a:t>Voltage: 12V</a:t>
            </a:r>
            <a:endParaRPr/>
          </a:p>
          <a:p>
            <a:pPr indent="-298450" lvl="1" marL="914400" rtl="0" algn="l">
              <a:spcBef>
                <a:spcPts val="0"/>
              </a:spcBef>
              <a:spcAft>
                <a:spcPts val="0"/>
              </a:spcAft>
              <a:buSzPts val="1100"/>
              <a:buChar char="○"/>
            </a:pPr>
            <a:r>
              <a:rPr lang="en"/>
              <a:t>Current: 2.5A</a:t>
            </a:r>
            <a:endParaRPr/>
          </a:p>
          <a:p>
            <a:pPr indent="-311150" lvl="0" marL="457200" rtl="0" algn="l">
              <a:spcBef>
                <a:spcPts val="0"/>
              </a:spcBef>
              <a:spcAft>
                <a:spcPts val="0"/>
              </a:spcAft>
              <a:buSzPts val="1300"/>
              <a:buChar char="●"/>
            </a:pPr>
            <a:r>
              <a:rPr lang="en"/>
              <a:t>Texas Instruments DRV8871</a:t>
            </a:r>
            <a:endParaRPr/>
          </a:p>
          <a:p>
            <a:pPr indent="-298450" lvl="1" marL="914400" rtl="0" algn="l">
              <a:spcBef>
                <a:spcPts val="0"/>
              </a:spcBef>
              <a:spcAft>
                <a:spcPts val="0"/>
              </a:spcAft>
              <a:buSzPts val="1100"/>
              <a:buChar char="○"/>
            </a:pPr>
            <a:r>
              <a:rPr lang="en"/>
              <a:t>Voltage: 6.5-45V</a:t>
            </a:r>
            <a:endParaRPr/>
          </a:p>
          <a:p>
            <a:pPr indent="-298450" lvl="1" marL="914400" rtl="0" algn="l">
              <a:spcBef>
                <a:spcPts val="0"/>
              </a:spcBef>
              <a:spcAft>
                <a:spcPts val="0"/>
              </a:spcAft>
              <a:buSzPts val="1100"/>
              <a:buChar char="○"/>
            </a:pPr>
            <a:r>
              <a:rPr lang="en"/>
              <a:t>Current: 3.6 A</a:t>
            </a:r>
            <a:endParaRPr/>
          </a:p>
          <a:p>
            <a:pPr indent="-298450" lvl="1" marL="914400" rtl="0" algn="l">
              <a:spcBef>
                <a:spcPts val="0"/>
              </a:spcBef>
              <a:spcAft>
                <a:spcPts val="0"/>
              </a:spcAft>
              <a:buSzPts val="1100"/>
              <a:buChar char="○"/>
            </a:pPr>
            <a:r>
              <a:rPr lang="en"/>
              <a:t>Control: PWM</a:t>
            </a:r>
            <a:endParaRPr/>
          </a:p>
          <a:p>
            <a:pPr indent="-298450" lvl="1" marL="914400" rtl="0" algn="l">
              <a:spcBef>
                <a:spcPts val="0"/>
              </a:spcBef>
              <a:spcAft>
                <a:spcPts val="0"/>
              </a:spcAft>
              <a:buSzPts val="1100"/>
              <a:buChar char="○"/>
            </a:pPr>
            <a:r>
              <a:rPr lang="en"/>
              <a:t>Integrated Protection Features:</a:t>
            </a:r>
            <a:endParaRPr/>
          </a:p>
          <a:p>
            <a:pPr indent="-298450" lvl="2" marL="1371600" rtl="0" algn="l">
              <a:spcBef>
                <a:spcPts val="0"/>
              </a:spcBef>
              <a:spcAft>
                <a:spcPts val="0"/>
              </a:spcAft>
              <a:buSzPts val="1100"/>
              <a:buChar char="■"/>
            </a:pPr>
            <a:r>
              <a:rPr lang="en"/>
              <a:t>Overcurrent Protection </a:t>
            </a:r>
            <a:endParaRPr/>
          </a:p>
          <a:p>
            <a:pPr indent="-298450" lvl="2" marL="1371600" rtl="0" algn="l">
              <a:spcBef>
                <a:spcPts val="0"/>
              </a:spcBef>
              <a:spcAft>
                <a:spcPts val="0"/>
              </a:spcAft>
              <a:buSzPts val="1100"/>
              <a:buChar char="■"/>
            </a:pPr>
            <a:r>
              <a:rPr lang="en"/>
              <a:t>Thermal Shutdown</a:t>
            </a:r>
            <a:endParaRPr/>
          </a:p>
        </p:txBody>
      </p:sp>
      <p:pic>
        <p:nvPicPr>
          <p:cNvPr id="367" name="Google Shape;367;p47"/>
          <p:cNvPicPr preferRelativeResize="0"/>
          <p:nvPr/>
        </p:nvPicPr>
        <p:blipFill>
          <a:blip r:embed="rId3">
            <a:alphaModFix/>
          </a:blip>
          <a:stretch>
            <a:fillRect/>
          </a:stretch>
        </p:blipFill>
        <p:spPr>
          <a:xfrm>
            <a:off x="4160150" y="2985525"/>
            <a:ext cx="4817074" cy="1798179"/>
          </a:xfrm>
          <a:prstGeom prst="rect">
            <a:avLst/>
          </a:prstGeom>
          <a:noFill/>
          <a:ln>
            <a:noFill/>
          </a:ln>
        </p:spPr>
      </p:pic>
      <p:sp>
        <p:nvSpPr>
          <p:cNvPr id="368" name="Google Shape;368;p47"/>
          <p:cNvSpPr txBox="1"/>
          <p:nvPr/>
        </p:nvSpPr>
        <p:spPr>
          <a:xfrm>
            <a:off x="5234225" y="2381175"/>
            <a:ext cx="11433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 1: Schematic</a:t>
            </a:r>
            <a:endParaRPr sz="1000"/>
          </a:p>
        </p:txBody>
      </p:sp>
      <p:sp>
        <p:nvSpPr>
          <p:cNvPr id="369" name="Google Shape;369;p47"/>
          <p:cNvSpPr txBox="1"/>
          <p:nvPr/>
        </p:nvSpPr>
        <p:spPr>
          <a:xfrm>
            <a:off x="4426650" y="4692450"/>
            <a:ext cx="22470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 2: Data Sheet Configuration</a:t>
            </a:r>
            <a:endParaRPr sz="1000"/>
          </a:p>
        </p:txBody>
      </p:sp>
      <p:pic>
        <p:nvPicPr>
          <p:cNvPr id="370" name="Google Shape;370;p47"/>
          <p:cNvPicPr preferRelativeResize="0"/>
          <p:nvPr/>
        </p:nvPicPr>
        <p:blipFill rotWithShape="1">
          <a:blip r:embed="rId4">
            <a:alphaModFix/>
          </a:blip>
          <a:srcRect b="0" l="0" r="0" t="1980"/>
          <a:stretch/>
        </p:blipFill>
        <p:spPr>
          <a:xfrm>
            <a:off x="5011500" y="549625"/>
            <a:ext cx="2853175" cy="2118950"/>
          </a:xfrm>
          <a:prstGeom prst="rect">
            <a:avLst/>
          </a:prstGeom>
          <a:noFill/>
          <a:ln>
            <a:noFill/>
          </a:ln>
        </p:spPr>
      </p:pic>
      <p:sp>
        <p:nvSpPr>
          <p:cNvPr id="371" name="Google Shape;371;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1.3 - I2C GPIO Expander</a:t>
            </a:r>
            <a:endParaRPr/>
          </a:p>
        </p:txBody>
      </p:sp>
      <p:sp>
        <p:nvSpPr>
          <p:cNvPr id="377" name="Google Shape;377;p48"/>
          <p:cNvSpPr txBox="1"/>
          <p:nvPr>
            <p:ph idx="1" type="body"/>
          </p:nvPr>
        </p:nvSpPr>
        <p:spPr>
          <a:xfrm>
            <a:off x="647000" y="2440300"/>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purpose of the I2C GPIO Expander is to limit the number of pins needed on the microcontroller to control the valves:</a:t>
            </a:r>
            <a:endParaRPr/>
          </a:p>
          <a:p>
            <a:pPr indent="-311150" lvl="0" marL="457200" rtl="0" algn="l">
              <a:spcBef>
                <a:spcPts val="0"/>
              </a:spcBef>
              <a:spcAft>
                <a:spcPts val="0"/>
              </a:spcAft>
              <a:buSzPts val="1300"/>
              <a:buChar char="●"/>
            </a:pPr>
            <a:r>
              <a:rPr lang="en"/>
              <a:t>MCP23018:</a:t>
            </a:r>
            <a:endParaRPr/>
          </a:p>
          <a:p>
            <a:pPr indent="-298450" lvl="1" marL="914400" rtl="0" algn="l">
              <a:spcBef>
                <a:spcPts val="0"/>
              </a:spcBef>
              <a:spcAft>
                <a:spcPts val="0"/>
              </a:spcAft>
              <a:buSzPts val="1100"/>
              <a:buChar char="○"/>
            </a:pPr>
            <a:r>
              <a:rPr lang="en"/>
              <a:t>5.5V 25mA (per pin)/ 400mA Total</a:t>
            </a:r>
            <a:endParaRPr/>
          </a:p>
          <a:p>
            <a:pPr indent="-298450" lvl="1" marL="914400" rtl="0" algn="l">
              <a:spcBef>
                <a:spcPts val="0"/>
              </a:spcBef>
              <a:spcAft>
                <a:spcPts val="0"/>
              </a:spcAft>
              <a:buSzPts val="1100"/>
              <a:buChar char="○"/>
            </a:pPr>
            <a:r>
              <a:rPr lang="en"/>
              <a:t>I2C Interface Frequencies:</a:t>
            </a:r>
            <a:endParaRPr/>
          </a:p>
          <a:p>
            <a:pPr indent="-298450" lvl="2" marL="1371600" rtl="0" algn="l">
              <a:spcBef>
                <a:spcPts val="0"/>
              </a:spcBef>
              <a:spcAft>
                <a:spcPts val="0"/>
              </a:spcAft>
              <a:buSzPts val="1100"/>
              <a:buChar char="■"/>
            </a:pPr>
            <a:r>
              <a:rPr lang="en"/>
              <a:t>100 kHz</a:t>
            </a:r>
            <a:endParaRPr/>
          </a:p>
          <a:p>
            <a:pPr indent="-298450" lvl="2" marL="1371600" rtl="0" algn="l">
              <a:spcBef>
                <a:spcPts val="0"/>
              </a:spcBef>
              <a:spcAft>
                <a:spcPts val="0"/>
              </a:spcAft>
              <a:buSzPts val="1100"/>
              <a:buChar char="■"/>
            </a:pPr>
            <a:r>
              <a:rPr lang="en"/>
              <a:t>400 kHz</a:t>
            </a:r>
            <a:endParaRPr/>
          </a:p>
          <a:p>
            <a:pPr indent="-298450" lvl="2" marL="1371600" rtl="0" algn="l">
              <a:spcBef>
                <a:spcPts val="0"/>
              </a:spcBef>
              <a:spcAft>
                <a:spcPts val="0"/>
              </a:spcAft>
              <a:buSzPts val="1100"/>
              <a:buChar char="■"/>
            </a:pPr>
            <a:r>
              <a:rPr lang="en"/>
              <a:t>3.4 MHz</a:t>
            </a:r>
            <a:endParaRPr/>
          </a:p>
          <a:p>
            <a:pPr indent="-298450" lvl="1" marL="914400" rtl="0" algn="l">
              <a:spcBef>
                <a:spcPts val="0"/>
              </a:spcBef>
              <a:spcAft>
                <a:spcPts val="0"/>
              </a:spcAft>
              <a:buSzPts val="1100"/>
              <a:buChar char="○"/>
            </a:pPr>
            <a:r>
              <a:rPr lang="en"/>
              <a:t>16 Pins</a:t>
            </a:r>
            <a:endParaRPr/>
          </a:p>
          <a:p>
            <a:pPr indent="-298450" lvl="1" marL="914400" rtl="0" algn="l">
              <a:spcBef>
                <a:spcPts val="0"/>
              </a:spcBef>
              <a:spcAft>
                <a:spcPts val="0"/>
              </a:spcAft>
              <a:buSzPts val="1100"/>
              <a:buChar char="○"/>
            </a:pPr>
            <a:r>
              <a:rPr lang="en"/>
              <a:t>Open Drain</a:t>
            </a:r>
            <a:endParaRPr/>
          </a:p>
        </p:txBody>
      </p:sp>
      <p:pic>
        <p:nvPicPr>
          <p:cNvPr id="378" name="Google Shape;378;p48"/>
          <p:cNvPicPr preferRelativeResize="0"/>
          <p:nvPr/>
        </p:nvPicPr>
        <p:blipFill>
          <a:blip r:embed="rId3">
            <a:alphaModFix/>
          </a:blip>
          <a:stretch>
            <a:fillRect/>
          </a:stretch>
        </p:blipFill>
        <p:spPr>
          <a:xfrm>
            <a:off x="6144600" y="602598"/>
            <a:ext cx="1838296" cy="2162225"/>
          </a:xfrm>
          <a:prstGeom prst="rect">
            <a:avLst/>
          </a:prstGeom>
          <a:noFill/>
          <a:ln>
            <a:noFill/>
          </a:ln>
        </p:spPr>
      </p:pic>
      <p:pic>
        <p:nvPicPr>
          <p:cNvPr id="379" name="Google Shape;379;p48"/>
          <p:cNvPicPr preferRelativeResize="0"/>
          <p:nvPr/>
        </p:nvPicPr>
        <p:blipFill>
          <a:blip r:embed="rId4">
            <a:alphaModFix/>
          </a:blip>
          <a:stretch>
            <a:fillRect/>
          </a:stretch>
        </p:blipFill>
        <p:spPr>
          <a:xfrm>
            <a:off x="5318038" y="2879650"/>
            <a:ext cx="3491426" cy="2074650"/>
          </a:xfrm>
          <a:prstGeom prst="rect">
            <a:avLst/>
          </a:prstGeom>
          <a:noFill/>
          <a:ln>
            <a:noFill/>
          </a:ln>
        </p:spPr>
      </p:pic>
      <p:sp>
        <p:nvSpPr>
          <p:cNvPr id="380" name="Google Shape;380;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1.4 - I2C Thermometer</a:t>
            </a:r>
            <a:endParaRPr/>
          </a:p>
        </p:txBody>
      </p:sp>
      <p:sp>
        <p:nvSpPr>
          <p:cNvPr id="386" name="Google Shape;386;p49"/>
          <p:cNvSpPr txBox="1"/>
          <p:nvPr>
            <p:ph idx="1" type="body"/>
          </p:nvPr>
        </p:nvSpPr>
        <p:spPr>
          <a:xfrm>
            <a:off x="647000" y="2440300"/>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purpose of the I2C GPIO Thermometer is to monitor the overall temperature of the board to determine status of motor drivers</a:t>
            </a:r>
            <a:endParaRPr/>
          </a:p>
          <a:p>
            <a:pPr indent="-311150" lvl="0" marL="457200" rtl="0" algn="l">
              <a:spcBef>
                <a:spcPts val="0"/>
              </a:spcBef>
              <a:spcAft>
                <a:spcPts val="0"/>
              </a:spcAft>
              <a:buSzPts val="1300"/>
              <a:buChar char="●"/>
            </a:pPr>
            <a:r>
              <a:rPr lang="en"/>
              <a:t>TCN75A:</a:t>
            </a:r>
            <a:endParaRPr/>
          </a:p>
          <a:p>
            <a:pPr indent="-298450" lvl="1" marL="914400" rtl="0" algn="l">
              <a:spcBef>
                <a:spcPts val="0"/>
              </a:spcBef>
              <a:spcAft>
                <a:spcPts val="0"/>
              </a:spcAft>
              <a:buSzPts val="1100"/>
              <a:buChar char="○"/>
            </a:pPr>
            <a:r>
              <a:rPr lang="en"/>
              <a:t>Temperature Range: -40C - 125C</a:t>
            </a:r>
            <a:endParaRPr/>
          </a:p>
          <a:p>
            <a:pPr indent="-298450" lvl="1" marL="914400" rtl="0" algn="l">
              <a:spcBef>
                <a:spcPts val="0"/>
              </a:spcBef>
              <a:spcAft>
                <a:spcPts val="0"/>
              </a:spcAft>
              <a:buSzPts val="1100"/>
              <a:buChar char="○"/>
            </a:pPr>
            <a:r>
              <a:rPr lang="en"/>
              <a:t>Accuracy: 0.0625C to .5C</a:t>
            </a:r>
            <a:endParaRPr/>
          </a:p>
          <a:p>
            <a:pPr indent="-298450" lvl="1" marL="914400" rtl="0" algn="l">
              <a:spcBef>
                <a:spcPts val="0"/>
              </a:spcBef>
              <a:spcAft>
                <a:spcPts val="0"/>
              </a:spcAft>
              <a:buSzPts val="1100"/>
              <a:buChar char="○"/>
            </a:pPr>
            <a:r>
              <a:rPr lang="en"/>
              <a:t>I2C Interface Frequencies:</a:t>
            </a:r>
            <a:endParaRPr/>
          </a:p>
          <a:p>
            <a:pPr indent="-298450" lvl="2" marL="1371600" rtl="0" algn="l">
              <a:spcBef>
                <a:spcPts val="0"/>
              </a:spcBef>
              <a:spcAft>
                <a:spcPts val="0"/>
              </a:spcAft>
              <a:buSzPts val="1100"/>
              <a:buChar char="■"/>
            </a:pPr>
            <a:r>
              <a:rPr lang="en"/>
              <a:t>100 kHz</a:t>
            </a:r>
            <a:endParaRPr/>
          </a:p>
          <a:p>
            <a:pPr indent="-298450" lvl="2" marL="1371600" rtl="0" algn="l">
              <a:spcBef>
                <a:spcPts val="0"/>
              </a:spcBef>
              <a:spcAft>
                <a:spcPts val="0"/>
              </a:spcAft>
              <a:buSzPts val="1100"/>
              <a:buChar char="■"/>
            </a:pPr>
            <a:r>
              <a:rPr lang="en"/>
              <a:t>400 kHz</a:t>
            </a:r>
            <a:endParaRPr/>
          </a:p>
          <a:p>
            <a:pPr indent="0" lvl="0" marL="13716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87" name="Google Shape;387;p49"/>
          <p:cNvPicPr preferRelativeResize="0"/>
          <p:nvPr/>
        </p:nvPicPr>
        <p:blipFill>
          <a:blip r:embed="rId3">
            <a:alphaModFix/>
          </a:blip>
          <a:stretch>
            <a:fillRect/>
          </a:stretch>
        </p:blipFill>
        <p:spPr>
          <a:xfrm>
            <a:off x="4995050" y="1596475"/>
            <a:ext cx="3603800" cy="2683000"/>
          </a:xfrm>
          <a:prstGeom prst="rect">
            <a:avLst/>
          </a:prstGeom>
          <a:noFill/>
          <a:ln>
            <a:noFill/>
          </a:ln>
        </p:spPr>
      </p:pic>
      <p:sp>
        <p:nvSpPr>
          <p:cNvPr id="388" name="Google Shape;388;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0"/>
          <p:cNvSpPr txBox="1"/>
          <p:nvPr>
            <p:ph type="title"/>
          </p:nvPr>
        </p:nvSpPr>
        <p:spPr>
          <a:xfrm>
            <a:off x="727650" y="607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1.5 - Input Current Sensor</a:t>
            </a:r>
            <a:endParaRPr/>
          </a:p>
        </p:txBody>
      </p:sp>
      <p:sp>
        <p:nvSpPr>
          <p:cNvPr id="394" name="Google Shape;394;p50"/>
          <p:cNvSpPr txBox="1"/>
          <p:nvPr>
            <p:ph idx="1" type="body"/>
          </p:nvPr>
        </p:nvSpPr>
        <p:spPr>
          <a:xfrm>
            <a:off x="727650" y="1415663"/>
            <a:ext cx="7409700" cy="120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It is important to be able to monitor the current draw of the board to determine the function of all components on the board.</a:t>
            </a:r>
            <a:endParaRPr/>
          </a:p>
          <a:p>
            <a:pPr indent="-311150" lvl="0" marL="457200" rtl="0" algn="l">
              <a:spcBef>
                <a:spcPts val="0"/>
              </a:spcBef>
              <a:spcAft>
                <a:spcPts val="0"/>
              </a:spcAft>
              <a:buSzPts val="1300"/>
              <a:buChar char="●"/>
            </a:pPr>
            <a:r>
              <a:rPr lang="en"/>
              <a:t>Specifications:</a:t>
            </a:r>
            <a:endParaRPr/>
          </a:p>
          <a:p>
            <a:pPr indent="-298450" lvl="1" marL="1371600" rtl="0" algn="l">
              <a:spcBef>
                <a:spcPts val="0"/>
              </a:spcBef>
              <a:spcAft>
                <a:spcPts val="0"/>
              </a:spcAft>
              <a:buSzPts val="1100"/>
              <a:buChar char="○"/>
            </a:pPr>
            <a:r>
              <a:rPr lang="en"/>
              <a:t>Current Range: 50 mA - 25 A</a:t>
            </a:r>
            <a:endParaRPr/>
          </a:p>
          <a:p>
            <a:pPr indent="-298450" lvl="1" marL="1371600" rtl="0" algn="l">
              <a:spcBef>
                <a:spcPts val="0"/>
              </a:spcBef>
              <a:spcAft>
                <a:spcPts val="0"/>
              </a:spcAft>
              <a:buSzPts val="1100"/>
              <a:buChar char="○"/>
            </a:pPr>
            <a:r>
              <a:rPr lang="en"/>
              <a:t>Resolution: 10 mA/mV</a:t>
            </a:r>
            <a:endParaRPr/>
          </a:p>
          <a:p>
            <a:pPr indent="0" lvl="0" marL="1371600" rtl="0" algn="l">
              <a:spcBef>
                <a:spcPts val="1600"/>
              </a:spcBef>
              <a:spcAft>
                <a:spcPts val="1600"/>
              </a:spcAft>
              <a:buNone/>
            </a:pPr>
            <a:r>
              <a:t/>
            </a:r>
            <a:endParaRPr/>
          </a:p>
        </p:txBody>
      </p:sp>
      <p:pic>
        <p:nvPicPr>
          <p:cNvPr id="395" name="Google Shape;395;p50"/>
          <p:cNvPicPr preferRelativeResize="0"/>
          <p:nvPr/>
        </p:nvPicPr>
        <p:blipFill>
          <a:blip r:embed="rId3">
            <a:alphaModFix/>
          </a:blip>
          <a:stretch>
            <a:fillRect/>
          </a:stretch>
        </p:blipFill>
        <p:spPr>
          <a:xfrm>
            <a:off x="147638" y="2892850"/>
            <a:ext cx="8848724" cy="2133125"/>
          </a:xfrm>
          <a:prstGeom prst="rect">
            <a:avLst/>
          </a:prstGeom>
          <a:noFill/>
          <a:ln>
            <a:noFill/>
          </a:ln>
        </p:spPr>
      </p:pic>
      <p:sp>
        <p:nvSpPr>
          <p:cNvPr id="396" name="Google Shape;396;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1"/>
          <p:cNvSpPr txBox="1"/>
          <p:nvPr>
            <p:ph type="title"/>
          </p:nvPr>
        </p:nvSpPr>
        <p:spPr>
          <a:xfrm>
            <a:off x="727800" y="614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Status of Schematic</a:t>
            </a:r>
            <a:endParaRPr/>
          </a:p>
        </p:txBody>
      </p:sp>
      <p:pic>
        <p:nvPicPr>
          <p:cNvPr id="402" name="Google Shape;402;p51"/>
          <p:cNvPicPr preferRelativeResize="0"/>
          <p:nvPr/>
        </p:nvPicPr>
        <p:blipFill>
          <a:blip r:embed="rId3">
            <a:alphaModFix/>
          </a:blip>
          <a:stretch>
            <a:fillRect/>
          </a:stretch>
        </p:blipFill>
        <p:spPr>
          <a:xfrm>
            <a:off x="1726775" y="1338150"/>
            <a:ext cx="5690442" cy="3688849"/>
          </a:xfrm>
          <a:prstGeom prst="rect">
            <a:avLst/>
          </a:prstGeom>
          <a:noFill/>
          <a:ln>
            <a:noFill/>
          </a:ln>
        </p:spPr>
      </p:pic>
      <p:sp>
        <p:nvSpPr>
          <p:cNvPr id="403" name="Google Shape;403;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1.6 - Layout Printed Circuit Board</a:t>
            </a:r>
            <a:endParaRPr/>
          </a:p>
        </p:txBody>
      </p:sp>
      <p:sp>
        <p:nvSpPr>
          <p:cNvPr id="409" name="Google Shape;409;p52"/>
          <p:cNvSpPr txBox="1"/>
          <p:nvPr>
            <p:ph idx="1" type="body"/>
          </p:nvPr>
        </p:nvSpPr>
        <p:spPr>
          <a:xfrm>
            <a:off x="262075" y="2078875"/>
            <a:ext cx="3522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Design Rules</a:t>
            </a:r>
            <a:endParaRPr/>
          </a:p>
          <a:p>
            <a:pPr indent="-298450" lvl="1" marL="914400" rtl="0" algn="l">
              <a:spcBef>
                <a:spcPts val="0"/>
              </a:spcBef>
              <a:spcAft>
                <a:spcPts val="0"/>
              </a:spcAft>
              <a:buSzPts val="1100"/>
              <a:buChar char="○"/>
            </a:pPr>
            <a:r>
              <a:rPr lang="en"/>
              <a:t>4 - Layer Board</a:t>
            </a:r>
            <a:endParaRPr/>
          </a:p>
          <a:p>
            <a:pPr indent="-298450" lvl="2" marL="1371600" rtl="0" algn="l">
              <a:spcBef>
                <a:spcPts val="0"/>
              </a:spcBef>
              <a:spcAft>
                <a:spcPts val="0"/>
              </a:spcAft>
              <a:buSzPts val="1100"/>
              <a:buChar char="■"/>
            </a:pPr>
            <a:r>
              <a:rPr lang="en"/>
              <a:t>Signal 1</a:t>
            </a:r>
            <a:endParaRPr/>
          </a:p>
          <a:p>
            <a:pPr indent="-298450" lvl="2" marL="1371600" rtl="0" algn="l">
              <a:spcBef>
                <a:spcPts val="0"/>
              </a:spcBef>
              <a:spcAft>
                <a:spcPts val="0"/>
              </a:spcAft>
              <a:buSzPts val="1100"/>
              <a:buChar char="■"/>
            </a:pPr>
            <a:r>
              <a:rPr lang="en"/>
              <a:t>Power</a:t>
            </a:r>
            <a:endParaRPr/>
          </a:p>
          <a:p>
            <a:pPr indent="-298450" lvl="2" marL="1371600" rtl="0" algn="l">
              <a:spcBef>
                <a:spcPts val="0"/>
              </a:spcBef>
              <a:spcAft>
                <a:spcPts val="0"/>
              </a:spcAft>
              <a:buSzPts val="1100"/>
              <a:buChar char="■"/>
            </a:pPr>
            <a:r>
              <a:rPr lang="en"/>
              <a:t>GND</a:t>
            </a:r>
            <a:endParaRPr/>
          </a:p>
          <a:p>
            <a:pPr indent="-298450" lvl="2" marL="1371600" rtl="0" algn="l">
              <a:spcBef>
                <a:spcPts val="0"/>
              </a:spcBef>
              <a:spcAft>
                <a:spcPts val="0"/>
              </a:spcAft>
              <a:buSzPts val="1100"/>
              <a:buChar char="■"/>
            </a:pPr>
            <a:r>
              <a:rPr lang="en"/>
              <a:t>Signal 2</a:t>
            </a:r>
            <a:endParaRPr/>
          </a:p>
          <a:p>
            <a:pPr indent="-298450" lvl="1" marL="914400" rtl="0" algn="l">
              <a:spcBef>
                <a:spcPts val="0"/>
              </a:spcBef>
              <a:spcAft>
                <a:spcPts val="0"/>
              </a:spcAft>
              <a:buSzPts val="1100"/>
              <a:buChar char="○"/>
            </a:pPr>
            <a:r>
              <a:rPr lang="en"/>
              <a:t>Large Copper Pours to Handle Current</a:t>
            </a:r>
            <a:endParaRPr/>
          </a:p>
        </p:txBody>
      </p:sp>
      <p:pic>
        <p:nvPicPr>
          <p:cNvPr id="410" name="Google Shape;410;p52"/>
          <p:cNvPicPr preferRelativeResize="0"/>
          <p:nvPr/>
        </p:nvPicPr>
        <p:blipFill>
          <a:blip r:embed="rId3">
            <a:alphaModFix/>
          </a:blip>
          <a:stretch>
            <a:fillRect/>
          </a:stretch>
        </p:blipFill>
        <p:spPr>
          <a:xfrm>
            <a:off x="4040525" y="2078863"/>
            <a:ext cx="4342075" cy="1350975"/>
          </a:xfrm>
          <a:prstGeom prst="rect">
            <a:avLst/>
          </a:prstGeom>
          <a:noFill/>
          <a:ln>
            <a:noFill/>
          </a:ln>
        </p:spPr>
      </p:pic>
      <p:pic>
        <p:nvPicPr>
          <p:cNvPr id="411" name="Google Shape;411;p52"/>
          <p:cNvPicPr preferRelativeResize="0"/>
          <p:nvPr/>
        </p:nvPicPr>
        <p:blipFill rotWithShape="1">
          <a:blip r:embed="rId4">
            <a:alphaModFix/>
          </a:blip>
          <a:srcRect b="27644" l="0" r="0" t="27215"/>
          <a:stretch/>
        </p:blipFill>
        <p:spPr>
          <a:xfrm>
            <a:off x="4040525" y="3527925"/>
            <a:ext cx="4342073" cy="1306715"/>
          </a:xfrm>
          <a:prstGeom prst="rect">
            <a:avLst/>
          </a:prstGeom>
          <a:noFill/>
          <a:ln>
            <a:noFill/>
          </a:ln>
        </p:spPr>
      </p:pic>
      <p:sp>
        <p:nvSpPr>
          <p:cNvPr id="412" name="Google Shape;412;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727650" y="6333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1.9 - Develop Test Code I2C</a:t>
            </a:r>
            <a:endParaRPr/>
          </a:p>
        </p:txBody>
      </p:sp>
      <p:sp>
        <p:nvSpPr>
          <p:cNvPr id="418" name="Google Shape;418;p53"/>
          <p:cNvSpPr txBox="1"/>
          <p:nvPr>
            <p:ph idx="1" type="body"/>
          </p:nvPr>
        </p:nvSpPr>
        <p:spPr>
          <a:xfrm>
            <a:off x="803125" y="1312500"/>
            <a:ext cx="7688700" cy="22611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accent1"/>
              </a:buClr>
              <a:buSzPts val="1300"/>
              <a:buFont typeface="Lato"/>
              <a:buChar char="●"/>
            </a:pPr>
            <a:r>
              <a:rPr lang="en"/>
              <a:t>What is I2C</a:t>
            </a:r>
            <a:endParaRPr/>
          </a:p>
          <a:p>
            <a:pPr indent="-298450" lvl="1" marL="914400" rtl="0" algn="l">
              <a:spcBef>
                <a:spcPts val="0"/>
              </a:spcBef>
              <a:spcAft>
                <a:spcPts val="0"/>
              </a:spcAft>
              <a:buSzPts val="1100"/>
              <a:buAutoNum type="alphaLcPeriod"/>
            </a:pPr>
            <a:r>
              <a:rPr lang="en"/>
              <a:t>I2C Communication Protocol consists of two wires the Serial Data Line (SDA) and Serial Clock (SCL) which are held logic high.</a:t>
            </a:r>
            <a:endParaRPr/>
          </a:p>
          <a:p>
            <a:pPr indent="-311150" lvl="1" marL="914400" marR="0" rtl="0" algn="l">
              <a:lnSpc>
                <a:spcPct val="115000"/>
              </a:lnSpc>
              <a:spcBef>
                <a:spcPts val="0"/>
              </a:spcBef>
              <a:spcAft>
                <a:spcPts val="0"/>
              </a:spcAft>
              <a:buClr>
                <a:schemeClr val="accent1"/>
              </a:buClr>
              <a:buSzPts val="1300"/>
              <a:buFont typeface="Lato"/>
              <a:buAutoNum type="alphaLcPeriod"/>
            </a:pPr>
            <a:r>
              <a:rPr lang="en"/>
              <a:t>Each I2C device on the PCB has its own unique address - Address:  0X40 H </a:t>
            </a:r>
            <a:endParaRPr/>
          </a:p>
          <a:p>
            <a:pPr indent="-298450" lvl="1" marL="914400" rtl="0" algn="l">
              <a:spcBef>
                <a:spcPts val="0"/>
              </a:spcBef>
              <a:spcAft>
                <a:spcPts val="0"/>
              </a:spcAft>
              <a:buSzPts val="1100"/>
              <a:buAutoNum type="alphaLcPeriod"/>
            </a:pPr>
            <a:r>
              <a:rPr lang="en"/>
              <a:t>Generating Code consists of reading the datasheet to communicate with each register to manipulate the device.</a:t>
            </a:r>
            <a:endParaRPr/>
          </a:p>
          <a:p>
            <a:pPr indent="-298450" lvl="2" marL="1371600" rtl="0" algn="l">
              <a:spcBef>
                <a:spcPts val="0"/>
              </a:spcBef>
              <a:spcAft>
                <a:spcPts val="0"/>
              </a:spcAft>
              <a:buSzPts val="1100"/>
              <a:buChar char="■"/>
            </a:pPr>
            <a:r>
              <a:rPr lang="en"/>
              <a:t>MCP23018 - Important Registers</a:t>
            </a:r>
            <a:endParaRPr/>
          </a:p>
          <a:p>
            <a:pPr indent="-298450" lvl="3" marL="1828800" rtl="0" algn="l">
              <a:spcBef>
                <a:spcPts val="0"/>
              </a:spcBef>
              <a:spcAft>
                <a:spcPts val="0"/>
              </a:spcAft>
              <a:buSzPts val="1100"/>
              <a:buChar char="●"/>
            </a:pPr>
            <a:r>
              <a:rPr lang="en"/>
              <a:t>IODIRA - Input/Output Direction Register - Bank A - Address: 0x00 H</a:t>
            </a:r>
            <a:endParaRPr/>
          </a:p>
          <a:p>
            <a:pPr indent="-298450" lvl="3" marL="1828800" rtl="0" algn="l">
              <a:spcBef>
                <a:spcPts val="0"/>
              </a:spcBef>
              <a:spcAft>
                <a:spcPts val="0"/>
              </a:spcAft>
              <a:buSzPts val="1100"/>
              <a:buChar char="●"/>
            </a:pPr>
            <a:r>
              <a:rPr lang="en"/>
              <a:t>GPPUA - GPIO Pull-Up Resistor Register - Bank A - Address: 0x0C H</a:t>
            </a:r>
            <a:endParaRPr/>
          </a:p>
          <a:p>
            <a:pPr indent="-298450" lvl="3" marL="1828800" rtl="0" algn="l">
              <a:spcBef>
                <a:spcPts val="0"/>
              </a:spcBef>
              <a:spcAft>
                <a:spcPts val="0"/>
              </a:spcAft>
              <a:buSzPts val="1100"/>
              <a:buChar char="●"/>
            </a:pPr>
            <a:r>
              <a:rPr lang="en"/>
              <a:t>GPIOA - General Purpose I/O Port Register - Bank A - Address: 0x12 H</a:t>
            </a:r>
            <a:endParaRPr/>
          </a:p>
        </p:txBody>
      </p:sp>
      <p:sp>
        <p:nvSpPr>
          <p:cNvPr id="419" name="Google Shape;419;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20" name="Google Shape;420;p53"/>
          <p:cNvPicPr preferRelativeResize="0"/>
          <p:nvPr/>
        </p:nvPicPr>
        <p:blipFill>
          <a:blip r:embed="rId3">
            <a:alphaModFix/>
          </a:blip>
          <a:stretch>
            <a:fillRect/>
          </a:stretch>
        </p:blipFill>
        <p:spPr>
          <a:xfrm>
            <a:off x="2409100" y="3443475"/>
            <a:ext cx="4476750" cy="1543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4"/>
          <p:cNvSpPr txBox="1"/>
          <p:nvPr>
            <p:ph type="title"/>
          </p:nvPr>
        </p:nvSpPr>
        <p:spPr>
          <a:xfrm>
            <a:off x="773675" y="6186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1.9 - Develop Test Code I2C</a:t>
            </a:r>
            <a:endParaRPr/>
          </a:p>
        </p:txBody>
      </p:sp>
      <p:sp>
        <p:nvSpPr>
          <p:cNvPr id="426" name="Google Shape;426;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descr="Demonstrates communication between STM32 microcontroller and MCP23018 GPIO Expander" id="427" name="Google Shape;427;p54" title="I2C Signal - Senior Design Project">
            <a:hlinkClick r:id="rId3"/>
          </p:cNvPr>
          <p:cNvPicPr preferRelativeResize="0"/>
          <p:nvPr/>
        </p:nvPicPr>
        <p:blipFill>
          <a:blip r:embed="rId4">
            <a:alphaModFix/>
          </a:blip>
          <a:stretch>
            <a:fillRect/>
          </a:stretch>
        </p:blipFill>
        <p:spPr>
          <a:xfrm>
            <a:off x="434325" y="1787163"/>
            <a:ext cx="4076650" cy="3057487"/>
          </a:xfrm>
          <a:prstGeom prst="rect">
            <a:avLst/>
          </a:prstGeom>
          <a:noFill/>
          <a:ln>
            <a:noFill/>
          </a:ln>
        </p:spPr>
      </p:pic>
      <p:sp>
        <p:nvSpPr>
          <p:cNvPr id="428" name="Google Shape;428;p54"/>
          <p:cNvSpPr txBox="1"/>
          <p:nvPr>
            <p:ph idx="1" type="body"/>
          </p:nvPr>
        </p:nvSpPr>
        <p:spPr>
          <a:xfrm>
            <a:off x="736675" y="1393575"/>
            <a:ext cx="377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I2C Signal</a:t>
            </a:r>
            <a:endParaRPr/>
          </a:p>
        </p:txBody>
      </p:sp>
      <p:sp>
        <p:nvSpPr>
          <p:cNvPr id="429" name="Google Shape;429;p54"/>
          <p:cNvSpPr txBox="1"/>
          <p:nvPr>
            <p:ph idx="2" type="body"/>
          </p:nvPr>
        </p:nvSpPr>
        <p:spPr>
          <a:xfrm>
            <a:off x="4621475" y="1393575"/>
            <a:ext cx="37743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MCP23018 - GPIO Expander</a:t>
            </a:r>
            <a:endParaRPr/>
          </a:p>
        </p:txBody>
      </p:sp>
      <p:pic>
        <p:nvPicPr>
          <p:cNvPr descr="Code Works" id="430" name="Google Shape;430;p54" title="MCP23018 - I2C Gpio Expander Working">
            <a:hlinkClick r:id="rId5"/>
          </p:cNvPr>
          <p:cNvPicPr preferRelativeResize="0"/>
          <p:nvPr/>
        </p:nvPicPr>
        <p:blipFill>
          <a:blip r:embed="rId6">
            <a:alphaModFix/>
          </a:blip>
          <a:stretch>
            <a:fillRect/>
          </a:stretch>
        </p:blipFill>
        <p:spPr>
          <a:xfrm>
            <a:off x="4663375" y="1777275"/>
            <a:ext cx="4076624" cy="3057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2.1 - Select Microcontroller </a:t>
            </a:r>
            <a:endParaRPr/>
          </a:p>
        </p:txBody>
      </p:sp>
      <p:sp>
        <p:nvSpPr>
          <p:cNvPr id="436" name="Google Shape;436;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STM32 L476RCT6</a:t>
            </a:r>
            <a:endParaRPr/>
          </a:p>
          <a:p>
            <a:pPr indent="-298450" lvl="1" marL="914400" rtl="0" algn="l">
              <a:spcBef>
                <a:spcPts val="0"/>
              </a:spcBef>
              <a:spcAft>
                <a:spcPts val="0"/>
              </a:spcAft>
              <a:buSzPts val="1100"/>
              <a:buChar char="○"/>
            </a:pPr>
            <a:r>
              <a:rPr lang="en"/>
              <a:t>32-Bit ARM Cortex-M4 80 MHz Microcontroller by STMicroelectronics</a:t>
            </a:r>
            <a:endParaRPr/>
          </a:p>
          <a:p>
            <a:pPr indent="-298450" lvl="2" marL="1371600" rtl="0" algn="l">
              <a:spcBef>
                <a:spcPts val="0"/>
              </a:spcBef>
              <a:spcAft>
                <a:spcPts val="0"/>
              </a:spcAft>
              <a:buSzPts val="1100"/>
              <a:buChar char="■"/>
            </a:pPr>
            <a:r>
              <a:rPr lang="en"/>
              <a:t>Why ARM - STM32?</a:t>
            </a:r>
            <a:endParaRPr/>
          </a:p>
          <a:p>
            <a:pPr indent="-298450" lvl="3" marL="1828800" rtl="0" algn="l">
              <a:spcBef>
                <a:spcPts val="0"/>
              </a:spcBef>
              <a:spcAft>
                <a:spcPts val="0"/>
              </a:spcAft>
              <a:buSzPts val="1100"/>
              <a:buAutoNum type="arabicPeriod"/>
            </a:pPr>
            <a:r>
              <a:rPr lang="en"/>
              <a:t>I would like to learn ARM programming</a:t>
            </a:r>
            <a:endParaRPr/>
          </a:p>
          <a:p>
            <a:pPr indent="-298450" lvl="3" marL="1828800" rtl="0" algn="l">
              <a:spcBef>
                <a:spcPts val="0"/>
              </a:spcBef>
              <a:spcAft>
                <a:spcPts val="0"/>
              </a:spcAft>
              <a:buSzPts val="1100"/>
              <a:buAutoNum type="arabicPeriod"/>
            </a:pPr>
            <a:r>
              <a:rPr lang="en"/>
              <a:t>STM32 has an extensive tool support for the microcontrollers</a:t>
            </a:r>
            <a:endParaRPr/>
          </a:p>
          <a:p>
            <a:pPr indent="-298450" lvl="4" marL="2286000" rtl="0" algn="l">
              <a:spcBef>
                <a:spcPts val="0"/>
              </a:spcBef>
              <a:spcAft>
                <a:spcPts val="0"/>
              </a:spcAft>
              <a:buSzPts val="1100"/>
              <a:buChar char="○"/>
            </a:pPr>
            <a:r>
              <a:rPr lang="en"/>
              <a:t>STM32CubeMX - Graphical User Interface for setting up pins on a microcontroller by generating code that can be used.</a:t>
            </a:r>
            <a:endParaRPr/>
          </a:p>
          <a:p>
            <a:pPr indent="-298450" lvl="4" marL="2286000" rtl="0" algn="l">
              <a:spcBef>
                <a:spcPts val="0"/>
              </a:spcBef>
              <a:spcAft>
                <a:spcPts val="0"/>
              </a:spcAft>
              <a:buSzPts val="1100"/>
              <a:buChar char="○"/>
            </a:pPr>
            <a:r>
              <a:rPr lang="en"/>
              <a:t>STM32HAL - A hardware abstraction layer that makes the STM32 as easy to program as an Arduino.</a:t>
            </a:r>
            <a:endParaRPr/>
          </a:p>
          <a:p>
            <a:pPr indent="-298450" lvl="3" marL="1828800" rtl="0" algn="l">
              <a:spcBef>
                <a:spcPts val="0"/>
              </a:spcBef>
              <a:spcAft>
                <a:spcPts val="0"/>
              </a:spcAft>
              <a:buSzPts val="1100"/>
              <a:buAutoNum type="arabicPeriod"/>
            </a:pPr>
            <a:r>
              <a:rPr lang="en"/>
              <a:t>The test code utilized a STM32L432 - Nucleo-32 Development Board</a:t>
            </a:r>
            <a:endParaRPr/>
          </a:p>
          <a:p>
            <a:pPr indent="-298450" lvl="1" marL="914400" rtl="0" algn="l">
              <a:spcBef>
                <a:spcPts val="0"/>
              </a:spcBef>
              <a:spcAft>
                <a:spcPts val="0"/>
              </a:spcAft>
              <a:buSzPts val="1100"/>
              <a:buChar char="○"/>
            </a:pPr>
            <a:r>
              <a:rPr lang="en"/>
              <a:t>51 I/0 Pins - 3 I2C Channels - 256 KB Program Memory - 1.71 V ~ 3.6 V</a:t>
            </a:r>
            <a:endParaRPr/>
          </a:p>
        </p:txBody>
      </p:sp>
      <p:sp>
        <p:nvSpPr>
          <p:cNvPr id="437" name="Google Shape;437;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8" name="Google Shape;158;p20"/>
          <p:cNvSpPr txBox="1"/>
          <p:nvPr>
            <p:ph idx="2" type="body"/>
          </p:nvPr>
        </p:nvSpPr>
        <p:spPr>
          <a:xfrm>
            <a:off x="5188325" y="12538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chemeClr val="dk1"/>
                </a:solidFill>
                <a:highlight>
                  <a:srgbClr val="FFFFFF"/>
                </a:highlight>
              </a:rPr>
              <a:t>Long wait times are a detriment for any industry, especially the bar industry. By using automation and robotics to reduce wait time for the customer, larger profits and increased customer </a:t>
            </a:r>
            <a:r>
              <a:rPr b="1" lang="en" sz="1600">
                <a:solidFill>
                  <a:schemeClr val="dk1"/>
                </a:solidFill>
                <a:highlight>
                  <a:srgbClr val="FFFFFF"/>
                </a:highlight>
              </a:rPr>
              <a:t>satisfaction can be achieved</a:t>
            </a:r>
            <a:r>
              <a:rPr b="1" lang="en" sz="1600">
                <a:solidFill>
                  <a:schemeClr val="dk1"/>
                </a:solidFill>
                <a:highlight>
                  <a:srgbClr val="FFFFFF"/>
                </a:highlight>
              </a:rPr>
              <a:t>.</a:t>
            </a:r>
            <a:r>
              <a:rPr lang="en"/>
              <a:t> </a:t>
            </a:r>
            <a:endParaRPr/>
          </a:p>
        </p:txBody>
      </p:sp>
      <p:sp>
        <p:nvSpPr>
          <p:cNvPr id="159" name="Google Shape;159;p20"/>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6"/>
          <p:cNvSpPr txBox="1"/>
          <p:nvPr>
            <p:ph idx="4294967295" type="title"/>
          </p:nvPr>
        </p:nvSpPr>
        <p:spPr>
          <a:xfrm>
            <a:off x="178850" y="89750"/>
            <a:ext cx="8779200" cy="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3: Develop a communication scheme between the main computer and embedded boards</a:t>
            </a:r>
            <a:endParaRPr>
              <a:latin typeface="Arial"/>
              <a:ea typeface="Arial"/>
              <a:cs typeface="Arial"/>
              <a:sym typeface="Arial"/>
            </a:endParaRPr>
          </a:p>
        </p:txBody>
      </p:sp>
      <p:sp>
        <p:nvSpPr>
          <p:cNvPr id="443" name="Google Shape;443;p56"/>
          <p:cNvSpPr txBox="1"/>
          <p:nvPr/>
        </p:nvSpPr>
        <p:spPr>
          <a:xfrm>
            <a:off x="178850" y="1180450"/>
            <a:ext cx="5238600" cy="3705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Creating a custom communication scheme between the main computer and embedded boards</a:t>
            </a:r>
            <a:endParaRPr sz="1600">
              <a:solidFill>
                <a:schemeClr val="accent1"/>
              </a:solidFill>
              <a:latin typeface="Lato"/>
              <a:ea typeface="Lato"/>
              <a:cs typeface="Lato"/>
              <a:sym typeface="Lato"/>
            </a:endParaRPr>
          </a:p>
          <a:p>
            <a:pPr indent="-330200" lvl="1" marL="9144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Transmitting multiple bytes of data for commands and responses</a:t>
            </a:r>
            <a:endParaRPr sz="1600">
              <a:solidFill>
                <a:schemeClr val="accent1"/>
              </a:solidFill>
              <a:latin typeface="Lato"/>
              <a:ea typeface="Lato"/>
              <a:cs typeface="Lato"/>
              <a:sym typeface="Lato"/>
            </a:endParaRPr>
          </a:p>
          <a:p>
            <a:pPr indent="-330200" lvl="2" marL="13716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Start drink making process</a:t>
            </a:r>
            <a:endParaRPr sz="1600">
              <a:solidFill>
                <a:schemeClr val="accent1"/>
              </a:solidFill>
              <a:latin typeface="Lato"/>
              <a:ea typeface="Lato"/>
              <a:cs typeface="Lato"/>
              <a:sym typeface="Lato"/>
            </a:endParaRPr>
          </a:p>
          <a:p>
            <a:pPr indent="-330200" lvl="2" marL="13716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Halt drink making process</a:t>
            </a:r>
            <a:endParaRPr sz="1600">
              <a:solidFill>
                <a:schemeClr val="accent1"/>
              </a:solidFill>
              <a:latin typeface="Lato"/>
              <a:ea typeface="Lato"/>
              <a:cs typeface="Lato"/>
              <a:sym typeface="Lato"/>
            </a:endParaRPr>
          </a:p>
          <a:p>
            <a:pPr indent="-330200" lvl="2" marL="13716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 Send inventory information</a:t>
            </a:r>
            <a:endParaRPr sz="1600">
              <a:solidFill>
                <a:schemeClr val="accent1"/>
              </a:solidFill>
              <a:latin typeface="Lato"/>
              <a:ea typeface="Lato"/>
              <a:cs typeface="Lato"/>
              <a:sym typeface="Lato"/>
            </a:endParaRPr>
          </a:p>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Hardware pins for signaling when to communicate </a:t>
            </a:r>
            <a:endParaRPr sz="1600">
              <a:solidFill>
                <a:schemeClr val="accent1"/>
              </a:solidFill>
              <a:latin typeface="Lato"/>
              <a:ea typeface="Lato"/>
              <a:cs typeface="Lato"/>
              <a:sym typeface="Lato"/>
            </a:endParaRPr>
          </a:p>
          <a:p>
            <a:pPr indent="0" lvl="0" marL="457200" rtl="0" algn="l">
              <a:lnSpc>
                <a:spcPct val="150000"/>
              </a:lnSpc>
              <a:spcBef>
                <a:spcPts val="1600"/>
              </a:spcBef>
              <a:spcAft>
                <a:spcPts val="1600"/>
              </a:spcAft>
              <a:buNone/>
            </a:pPr>
            <a:r>
              <a:t/>
            </a:r>
            <a:endParaRPr>
              <a:solidFill>
                <a:schemeClr val="accent1"/>
              </a:solidFill>
              <a:latin typeface="Lato"/>
              <a:ea typeface="Lato"/>
              <a:cs typeface="Lato"/>
              <a:sym typeface="Lato"/>
            </a:endParaRPr>
          </a:p>
        </p:txBody>
      </p:sp>
      <p:sp>
        <p:nvSpPr>
          <p:cNvPr id="444" name="Google Shape;444;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45" name="Google Shape;445;p56"/>
          <p:cNvPicPr preferRelativeResize="0"/>
          <p:nvPr/>
        </p:nvPicPr>
        <p:blipFill>
          <a:blip r:embed="rId3">
            <a:alphaModFix/>
          </a:blip>
          <a:stretch>
            <a:fillRect/>
          </a:stretch>
        </p:blipFill>
        <p:spPr>
          <a:xfrm rot="10800000">
            <a:off x="6086663" y="828675"/>
            <a:ext cx="2619375" cy="1743075"/>
          </a:xfrm>
          <a:prstGeom prst="rect">
            <a:avLst/>
          </a:prstGeom>
          <a:noFill/>
          <a:ln>
            <a:noFill/>
          </a:ln>
        </p:spPr>
      </p:pic>
      <p:pic>
        <p:nvPicPr>
          <p:cNvPr id="446" name="Google Shape;446;p56"/>
          <p:cNvPicPr preferRelativeResize="0"/>
          <p:nvPr/>
        </p:nvPicPr>
        <p:blipFill>
          <a:blip r:embed="rId4">
            <a:alphaModFix/>
          </a:blip>
          <a:stretch>
            <a:fillRect/>
          </a:stretch>
        </p:blipFill>
        <p:spPr>
          <a:xfrm rot="-5400000">
            <a:off x="6558562" y="2089637"/>
            <a:ext cx="1336350" cy="3716525"/>
          </a:xfrm>
          <a:prstGeom prst="rect">
            <a:avLst/>
          </a:prstGeom>
          <a:noFill/>
          <a:ln>
            <a:noFill/>
          </a:ln>
        </p:spPr>
      </p:pic>
      <p:sp>
        <p:nvSpPr>
          <p:cNvPr id="447" name="Google Shape;447;p56"/>
          <p:cNvSpPr/>
          <p:nvPr/>
        </p:nvSpPr>
        <p:spPr>
          <a:xfrm>
            <a:off x="7224600" y="2571750"/>
            <a:ext cx="343500" cy="6378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7"/>
          <p:cNvSpPr txBox="1"/>
          <p:nvPr>
            <p:ph idx="4294967295" type="title"/>
          </p:nvPr>
        </p:nvSpPr>
        <p:spPr>
          <a:xfrm>
            <a:off x="178850" y="89750"/>
            <a:ext cx="4393200" cy="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sp>
        <p:nvSpPr>
          <p:cNvPr id="453" name="Google Shape;453;p57"/>
          <p:cNvSpPr txBox="1"/>
          <p:nvPr/>
        </p:nvSpPr>
        <p:spPr>
          <a:xfrm>
            <a:off x="178850" y="1180450"/>
            <a:ext cx="4600200" cy="18483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Design Strategies:</a:t>
            </a:r>
            <a:endParaRPr sz="1600">
              <a:solidFill>
                <a:schemeClr val="accent1"/>
              </a:solidFill>
              <a:latin typeface="Lato"/>
              <a:ea typeface="Lato"/>
              <a:cs typeface="Lato"/>
              <a:sym typeface="Lato"/>
            </a:endParaRPr>
          </a:p>
          <a:p>
            <a:pPr indent="-330200" lvl="1" marL="9144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Model-View-Controller OOP Pattern</a:t>
            </a:r>
            <a:endParaRPr sz="1600">
              <a:solidFill>
                <a:schemeClr val="accent1"/>
              </a:solidFill>
              <a:latin typeface="Lato"/>
              <a:ea typeface="Lato"/>
              <a:cs typeface="Lato"/>
              <a:sym typeface="Lato"/>
            </a:endParaRPr>
          </a:p>
          <a:p>
            <a:pPr indent="-330200" lvl="1" marL="9144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C.R.U.D</a:t>
            </a:r>
            <a:endParaRPr sz="1600">
              <a:solidFill>
                <a:schemeClr val="accent1"/>
              </a:solidFill>
              <a:latin typeface="Lato"/>
              <a:ea typeface="Lato"/>
              <a:cs typeface="Lato"/>
              <a:sym typeface="Lato"/>
            </a:endParaRPr>
          </a:p>
          <a:p>
            <a:pPr indent="-330200" lvl="1" marL="9144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Grid Geometry Manager</a:t>
            </a:r>
            <a:endParaRPr sz="1600">
              <a:solidFill>
                <a:schemeClr val="accent1"/>
              </a:solidFill>
              <a:latin typeface="Lato"/>
              <a:ea typeface="Lato"/>
              <a:cs typeface="Lato"/>
              <a:sym typeface="Lato"/>
            </a:endParaRPr>
          </a:p>
          <a:p>
            <a:pPr indent="-330200" lvl="1" marL="9144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AES Symmetric key encryption</a:t>
            </a:r>
            <a:endParaRPr sz="1600">
              <a:solidFill>
                <a:schemeClr val="accent1"/>
              </a:solidFill>
              <a:latin typeface="Lato"/>
              <a:ea typeface="Lato"/>
              <a:cs typeface="Lato"/>
              <a:sym typeface="Lato"/>
            </a:endParaRPr>
          </a:p>
          <a:p>
            <a:pPr indent="0" lvl="0" marL="457200" rtl="0" algn="l">
              <a:lnSpc>
                <a:spcPct val="150000"/>
              </a:lnSpc>
              <a:spcBef>
                <a:spcPts val="1600"/>
              </a:spcBef>
              <a:spcAft>
                <a:spcPts val="1600"/>
              </a:spcAft>
              <a:buNone/>
            </a:pPr>
            <a:r>
              <a:t/>
            </a:r>
            <a:endParaRPr>
              <a:solidFill>
                <a:schemeClr val="accent1"/>
              </a:solidFill>
              <a:latin typeface="Lato"/>
              <a:ea typeface="Lato"/>
              <a:cs typeface="Lato"/>
              <a:sym typeface="Lato"/>
            </a:endParaRPr>
          </a:p>
        </p:txBody>
      </p:sp>
      <p:pic>
        <p:nvPicPr>
          <p:cNvPr id="454" name="Google Shape;454;p57"/>
          <p:cNvPicPr preferRelativeResize="0"/>
          <p:nvPr/>
        </p:nvPicPr>
        <p:blipFill>
          <a:blip r:embed="rId3">
            <a:alphaModFix/>
          </a:blip>
          <a:stretch>
            <a:fillRect/>
          </a:stretch>
        </p:blipFill>
        <p:spPr>
          <a:xfrm>
            <a:off x="5752325" y="152400"/>
            <a:ext cx="2311591" cy="2542750"/>
          </a:xfrm>
          <a:prstGeom prst="rect">
            <a:avLst/>
          </a:prstGeom>
          <a:noFill/>
          <a:ln cap="flat" cmpd="sng" w="9525">
            <a:solidFill>
              <a:schemeClr val="dk2"/>
            </a:solidFill>
            <a:prstDash val="solid"/>
            <a:round/>
            <a:headEnd len="sm" w="sm" type="none"/>
            <a:tailEnd len="sm" w="sm" type="none"/>
          </a:ln>
        </p:spPr>
      </p:pic>
      <p:pic>
        <p:nvPicPr>
          <p:cNvPr id="455" name="Google Shape;455;p57"/>
          <p:cNvPicPr preferRelativeResize="0"/>
          <p:nvPr/>
        </p:nvPicPr>
        <p:blipFill>
          <a:blip r:embed="rId4">
            <a:alphaModFix/>
          </a:blip>
          <a:stretch>
            <a:fillRect/>
          </a:stretch>
        </p:blipFill>
        <p:spPr>
          <a:xfrm>
            <a:off x="5265325" y="2809750"/>
            <a:ext cx="3285604" cy="1877500"/>
          </a:xfrm>
          <a:prstGeom prst="rect">
            <a:avLst/>
          </a:prstGeom>
          <a:noFill/>
          <a:ln cap="flat" cmpd="sng" w="9525">
            <a:solidFill>
              <a:schemeClr val="dk2"/>
            </a:solidFill>
            <a:prstDash val="solid"/>
            <a:round/>
            <a:headEnd len="sm" w="sm" type="none"/>
            <a:tailEnd len="sm" w="sm" type="none"/>
          </a:ln>
        </p:spPr>
      </p:pic>
      <p:pic>
        <p:nvPicPr>
          <p:cNvPr id="456" name="Google Shape;456;p57"/>
          <p:cNvPicPr preferRelativeResize="0"/>
          <p:nvPr/>
        </p:nvPicPr>
        <p:blipFill>
          <a:blip r:embed="rId5">
            <a:alphaModFix/>
          </a:blip>
          <a:stretch>
            <a:fillRect/>
          </a:stretch>
        </p:blipFill>
        <p:spPr>
          <a:xfrm>
            <a:off x="632375" y="3262774"/>
            <a:ext cx="3486150" cy="1038225"/>
          </a:xfrm>
          <a:prstGeom prst="rect">
            <a:avLst/>
          </a:prstGeom>
          <a:noFill/>
          <a:ln>
            <a:noFill/>
          </a:ln>
        </p:spPr>
      </p:pic>
      <p:sp>
        <p:nvSpPr>
          <p:cNvPr id="457" name="Google Shape;457;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8"/>
          <p:cNvSpPr txBox="1"/>
          <p:nvPr>
            <p:ph idx="4294967295" type="title"/>
          </p:nvPr>
        </p:nvSpPr>
        <p:spPr>
          <a:xfrm>
            <a:off x="178850" y="89750"/>
            <a:ext cx="4393200" cy="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pic>
        <p:nvPicPr>
          <p:cNvPr id="463" name="Google Shape;463;p58"/>
          <p:cNvPicPr preferRelativeResize="0"/>
          <p:nvPr/>
        </p:nvPicPr>
        <p:blipFill>
          <a:blip r:embed="rId3">
            <a:alphaModFix/>
          </a:blip>
          <a:stretch>
            <a:fillRect/>
          </a:stretch>
        </p:blipFill>
        <p:spPr>
          <a:xfrm>
            <a:off x="681025" y="857125"/>
            <a:ext cx="7495542" cy="3889975"/>
          </a:xfrm>
          <a:prstGeom prst="rect">
            <a:avLst/>
          </a:prstGeom>
          <a:noFill/>
          <a:ln>
            <a:noFill/>
          </a:ln>
        </p:spPr>
      </p:pic>
      <p:sp>
        <p:nvSpPr>
          <p:cNvPr id="464" name="Google Shape;464;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9"/>
          <p:cNvSpPr txBox="1"/>
          <p:nvPr>
            <p:ph idx="4294967295" type="title"/>
          </p:nvPr>
        </p:nvSpPr>
        <p:spPr>
          <a:xfrm>
            <a:off x="178850" y="89750"/>
            <a:ext cx="4210500" cy="8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sp>
        <p:nvSpPr>
          <p:cNvPr id="470" name="Google Shape;470;p59"/>
          <p:cNvSpPr txBox="1"/>
          <p:nvPr/>
        </p:nvSpPr>
        <p:spPr>
          <a:xfrm>
            <a:off x="1739638" y="4650825"/>
            <a:ext cx="34641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Window with Embedded Keyboard</a:t>
            </a:r>
            <a:endParaRPr/>
          </a:p>
        </p:txBody>
      </p:sp>
      <p:pic>
        <p:nvPicPr>
          <p:cNvPr id="471" name="Google Shape;471;p59"/>
          <p:cNvPicPr preferRelativeResize="0"/>
          <p:nvPr/>
        </p:nvPicPr>
        <p:blipFill>
          <a:blip r:embed="rId3">
            <a:alphaModFix/>
          </a:blip>
          <a:stretch>
            <a:fillRect/>
          </a:stretch>
        </p:blipFill>
        <p:spPr>
          <a:xfrm>
            <a:off x="6979050" y="1924049"/>
            <a:ext cx="1895475" cy="1295400"/>
          </a:xfrm>
          <a:prstGeom prst="rect">
            <a:avLst/>
          </a:prstGeom>
          <a:noFill/>
          <a:ln cap="flat" cmpd="sng" w="9525">
            <a:solidFill>
              <a:schemeClr val="dk2"/>
            </a:solidFill>
            <a:prstDash val="solid"/>
            <a:round/>
            <a:headEnd len="sm" w="sm" type="none"/>
            <a:tailEnd len="sm" w="sm" type="none"/>
          </a:ln>
        </p:spPr>
      </p:pic>
      <p:pic>
        <p:nvPicPr>
          <p:cNvPr id="472" name="Google Shape;472;p59"/>
          <p:cNvPicPr preferRelativeResize="0"/>
          <p:nvPr/>
        </p:nvPicPr>
        <p:blipFill>
          <a:blip r:embed="rId4">
            <a:alphaModFix/>
          </a:blip>
          <a:stretch>
            <a:fillRect/>
          </a:stretch>
        </p:blipFill>
        <p:spPr>
          <a:xfrm>
            <a:off x="263600" y="967238"/>
            <a:ext cx="6551777" cy="3683576"/>
          </a:xfrm>
          <a:prstGeom prst="rect">
            <a:avLst/>
          </a:prstGeom>
          <a:noFill/>
          <a:ln>
            <a:noFill/>
          </a:ln>
        </p:spPr>
      </p:pic>
      <p:sp>
        <p:nvSpPr>
          <p:cNvPr id="473" name="Google Shape;473;p59"/>
          <p:cNvSpPr txBox="1"/>
          <p:nvPr/>
        </p:nvSpPr>
        <p:spPr>
          <a:xfrm>
            <a:off x="7285988" y="3358875"/>
            <a:ext cx="12816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Root Window</a:t>
            </a:r>
            <a:endParaRPr/>
          </a:p>
        </p:txBody>
      </p:sp>
      <p:sp>
        <p:nvSpPr>
          <p:cNvPr id="474" name="Google Shape;474;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0"/>
          <p:cNvSpPr txBox="1"/>
          <p:nvPr>
            <p:ph idx="4294967295" type="title"/>
          </p:nvPr>
        </p:nvSpPr>
        <p:spPr>
          <a:xfrm>
            <a:off x="178850" y="89750"/>
            <a:ext cx="44478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sp>
        <p:nvSpPr>
          <p:cNvPr id="480" name="Google Shape;480;p60"/>
          <p:cNvSpPr txBox="1"/>
          <p:nvPr/>
        </p:nvSpPr>
        <p:spPr>
          <a:xfrm>
            <a:off x="3353550" y="4403600"/>
            <a:ext cx="2317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Main Employee Window</a:t>
            </a:r>
            <a:endParaRPr/>
          </a:p>
        </p:txBody>
      </p:sp>
      <p:sp>
        <p:nvSpPr>
          <p:cNvPr id="481" name="Google Shape;481;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82" name="Google Shape;482;p60"/>
          <p:cNvPicPr preferRelativeResize="0"/>
          <p:nvPr/>
        </p:nvPicPr>
        <p:blipFill>
          <a:blip r:embed="rId3">
            <a:alphaModFix/>
          </a:blip>
          <a:stretch>
            <a:fillRect/>
          </a:stretch>
        </p:blipFill>
        <p:spPr>
          <a:xfrm>
            <a:off x="1410225" y="978525"/>
            <a:ext cx="6203843" cy="3487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1"/>
          <p:cNvSpPr txBox="1"/>
          <p:nvPr>
            <p:ph idx="4294967295" type="title"/>
          </p:nvPr>
        </p:nvSpPr>
        <p:spPr>
          <a:xfrm>
            <a:off x="178850" y="89750"/>
            <a:ext cx="4676700" cy="9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sp>
        <p:nvSpPr>
          <p:cNvPr id="488" name="Google Shape;488;p61"/>
          <p:cNvSpPr txBox="1"/>
          <p:nvPr/>
        </p:nvSpPr>
        <p:spPr>
          <a:xfrm>
            <a:off x="3220088" y="4395300"/>
            <a:ext cx="2960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Profile In Employee Window</a:t>
            </a:r>
            <a:endParaRPr/>
          </a:p>
        </p:txBody>
      </p:sp>
      <p:sp>
        <p:nvSpPr>
          <p:cNvPr id="489" name="Google Shape;489;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90" name="Google Shape;490;p61"/>
          <p:cNvPicPr preferRelativeResize="0"/>
          <p:nvPr/>
        </p:nvPicPr>
        <p:blipFill>
          <a:blip r:embed="rId3">
            <a:alphaModFix/>
          </a:blip>
          <a:stretch>
            <a:fillRect/>
          </a:stretch>
        </p:blipFill>
        <p:spPr>
          <a:xfrm>
            <a:off x="1634026" y="947425"/>
            <a:ext cx="6132551" cy="3447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2"/>
          <p:cNvSpPr txBox="1"/>
          <p:nvPr>
            <p:ph idx="4294967295" type="title"/>
          </p:nvPr>
        </p:nvSpPr>
        <p:spPr>
          <a:xfrm>
            <a:off x="178850" y="89750"/>
            <a:ext cx="45228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a:t>
            </a:r>
            <a:r>
              <a:rPr lang="en" sz="2400">
                <a:latin typeface="Arial"/>
                <a:ea typeface="Arial"/>
                <a:cs typeface="Arial"/>
                <a:sym typeface="Arial"/>
              </a:rPr>
              <a:t>Design a GUI using Tkinter</a:t>
            </a:r>
            <a:endParaRPr sz="2400">
              <a:latin typeface="Arial"/>
              <a:ea typeface="Arial"/>
              <a:cs typeface="Arial"/>
              <a:sym typeface="Arial"/>
            </a:endParaRPr>
          </a:p>
        </p:txBody>
      </p:sp>
      <p:sp>
        <p:nvSpPr>
          <p:cNvPr id="496" name="Google Shape;496;p62"/>
          <p:cNvSpPr txBox="1"/>
          <p:nvPr/>
        </p:nvSpPr>
        <p:spPr>
          <a:xfrm>
            <a:off x="3054962" y="4537275"/>
            <a:ext cx="32349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Profile in</a:t>
            </a:r>
            <a:r>
              <a:rPr lang="en"/>
              <a:t> Customer Window</a:t>
            </a:r>
            <a:endParaRPr/>
          </a:p>
        </p:txBody>
      </p:sp>
      <p:sp>
        <p:nvSpPr>
          <p:cNvPr id="497" name="Google Shape;497;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98" name="Google Shape;498;p62"/>
          <p:cNvPicPr preferRelativeResize="0"/>
          <p:nvPr/>
        </p:nvPicPr>
        <p:blipFill rotWithShape="1">
          <a:blip r:embed="rId3">
            <a:alphaModFix/>
          </a:blip>
          <a:srcRect b="0" l="12441" r="0" t="4214"/>
          <a:stretch/>
        </p:blipFill>
        <p:spPr>
          <a:xfrm>
            <a:off x="1607238" y="976300"/>
            <a:ext cx="5929526" cy="3646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3"/>
          <p:cNvSpPr txBox="1"/>
          <p:nvPr/>
        </p:nvSpPr>
        <p:spPr>
          <a:xfrm>
            <a:off x="5838700" y="4383575"/>
            <a:ext cx="2119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Delete A User Window</a:t>
            </a:r>
            <a:endParaRPr/>
          </a:p>
        </p:txBody>
      </p:sp>
      <p:pic>
        <p:nvPicPr>
          <p:cNvPr id="504" name="Google Shape;504;p63"/>
          <p:cNvPicPr preferRelativeResize="0"/>
          <p:nvPr/>
        </p:nvPicPr>
        <p:blipFill>
          <a:blip r:embed="rId3">
            <a:alphaModFix/>
          </a:blip>
          <a:stretch>
            <a:fillRect/>
          </a:stretch>
        </p:blipFill>
        <p:spPr>
          <a:xfrm>
            <a:off x="4571999" y="1911542"/>
            <a:ext cx="4490801" cy="2404133"/>
          </a:xfrm>
          <a:prstGeom prst="rect">
            <a:avLst/>
          </a:prstGeom>
          <a:noFill/>
          <a:ln>
            <a:noFill/>
          </a:ln>
        </p:spPr>
      </p:pic>
      <p:sp>
        <p:nvSpPr>
          <p:cNvPr id="505" name="Google Shape;505;p63"/>
          <p:cNvSpPr txBox="1"/>
          <p:nvPr/>
        </p:nvSpPr>
        <p:spPr>
          <a:xfrm>
            <a:off x="1688750" y="3181500"/>
            <a:ext cx="10545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 a user</a:t>
            </a:r>
            <a:endParaRPr/>
          </a:p>
        </p:txBody>
      </p:sp>
      <p:pic>
        <p:nvPicPr>
          <p:cNvPr id="506" name="Google Shape;506;p63"/>
          <p:cNvPicPr preferRelativeResize="0"/>
          <p:nvPr/>
        </p:nvPicPr>
        <p:blipFill>
          <a:blip r:embed="rId4">
            <a:alphaModFix/>
          </a:blip>
          <a:stretch>
            <a:fillRect/>
          </a:stretch>
        </p:blipFill>
        <p:spPr>
          <a:xfrm>
            <a:off x="152400" y="1979425"/>
            <a:ext cx="4348398" cy="2336261"/>
          </a:xfrm>
          <a:prstGeom prst="rect">
            <a:avLst/>
          </a:prstGeom>
          <a:noFill/>
          <a:ln>
            <a:noFill/>
          </a:ln>
        </p:spPr>
      </p:pic>
      <p:sp>
        <p:nvSpPr>
          <p:cNvPr id="507" name="Google Shape;507;p63"/>
          <p:cNvSpPr txBox="1"/>
          <p:nvPr/>
        </p:nvSpPr>
        <p:spPr>
          <a:xfrm>
            <a:off x="1427950" y="4383575"/>
            <a:ext cx="17973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 a user Window</a:t>
            </a:r>
            <a:endParaRPr/>
          </a:p>
        </p:txBody>
      </p:sp>
      <p:pic>
        <p:nvPicPr>
          <p:cNvPr id="508" name="Google Shape;508;p63"/>
          <p:cNvPicPr preferRelativeResize="0"/>
          <p:nvPr/>
        </p:nvPicPr>
        <p:blipFill>
          <a:blip r:embed="rId5">
            <a:alphaModFix/>
          </a:blip>
          <a:stretch>
            <a:fillRect/>
          </a:stretch>
        </p:blipFill>
        <p:spPr>
          <a:xfrm>
            <a:off x="6095225" y="168100"/>
            <a:ext cx="1606742" cy="1606742"/>
          </a:xfrm>
          <a:prstGeom prst="rect">
            <a:avLst/>
          </a:prstGeom>
          <a:noFill/>
          <a:ln>
            <a:noFill/>
          </a:ln>
        </p:spPr>
      </p:pic>
      <p:sp>
        <p:nvSpPr>
          <p:cNvPr id="509" name="Google Shape;509;p63"/>
          <p:cNvSpPr txBox="1"/>
          <p:nvPr>
            <p:ph idx="4294967295" type="title"/>
          </p:nvPr>
        </p:nvSpPr>
        <p:spPr>
          <a:xfrm>
            <a:off x="178850" y="89750"/>
            <a:ext cx="5658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sz="2400">
              <a:latin typeface="Arial"/>
              <a:ea typeface="Arial"/>
              <a:cs typeface="Arial"/>
              <a:sym typeface="Arial"/>
            </a:endParaRPr>
          </a:p>
        </p:txBody>
      </p:sp>
      <p:sp>
        <p:nvSpPr>
          <p:cNvPr id="510" name="Google Shape;510;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4"/>
          <p:cNvSpPr txBox="1"/>
          <p:nvPr/>
        </p:nvSpPr>
        <p:spPr>
          <a:xfrm>
            <a:off x="1433570" y="3859275"/>
            <a:ext cx="190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Profile Manager</a:t>
            </a:r>
            <a:endParaRPr/>
          </a:p>
        </p:txBody>
      </p:sp>
      <p:sp>
        <p:nvSpPr>
          <p:cNvPr id="516" name="Google Shape;516;p64"/>
          <p:cNvSpPr txBox="1"/>
          <p:nvPr/>
        </p:nvSpPr>
        <p:spPr>
          <a:xfrm>
            <a:off x="6307077" y="3859275"/>
            <a:ext cx="12633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Editor</a:t>
            </a:r>
            <a:endParaRPr/>
          </a:p>
        </p:txBody>
      </p:sp>
      <p:pic>
        <p:nvPicPr>
          <p:cNvPr id="517" name="Google Shape;517;p64"/>
          <p:cNvPicPr preferRelativeResize="0"/>
          <p:nvPr/>
        </p:nvPicPr>
        <p:blipFill>
          <a:blip r:embed="rId3">
            <a:alphaModFix/>
          </a:blip>
          <a:stretch>
            <a:fillRect/>
          </a:stretch>
        </p:blipFill>
        <p:spPr>
          <a:xfrm>
            <a:off x="94250" y="1349700"/>
            <a:ext cx="4586051" cy="2444103"/>
          </a:xfrm>
          <a:prstGeom prst="rect">
            <a:avLst/>
          </a:prstGeom>
          <a:noFill/>
          <a:ln>
            <a:noFill/>
          </a:ln>
        </p:spPr>
      </p:pic>
      <p:sp>
        <p:nvSpPr>
          <p:cNvPr id="518" name="Google Shape;518;p64"/>
          <p:cNvSpPr txBox="1"/>
          <p:nvPr>
            <p:ph idx="4294967295" type="title"/>
          </p:nvPr>
        </p:nvSpPr>
        <p:spPr>
          <a:xfrm>
            <a:off x="178850" y="89750"/>
            <a:ext cx="46434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sz="2400">
              <a:latin typeface="Arial"/>
              <a:ea typeface="Arial"/>
              <a:cs typeface="Arial"/>
              <a:sym typeface="Arial"/>
            </a:endParaRPr>
          </a:p>
        </p:txBody>
      </p:sp>
      <p:sp>
        <p:nvSpPr>
          <p:cNvPr id="519" name="Google Shape;519;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20" name="Google Shape;520;p64"/>
          <p:cNvPicPr preferRelativeResize="0"/>
          <p:nvPr/>
        </p:nvPicPr>
        <p:blipFill>
          <a:blip r:embed="rId4">
            <a:alphaModFix/>
          </a:blip>
          <a:stretch>
            <a:fillRect/>
          </a:stretch>
        </p:blipFill>
        <p:spPr>
          <a:xfrm>
            <a:off x="4765125" y="1349700"/>
            <a:ext cx="4347189" cy="2444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5"/>
          <p:cNvSpPr txBox="1"/>
          <p:nvPr/>
        </p:nvSpPr>
        <p:spPr>
          <a:xfrm>
            <a:off x="3618295" y="4445350"/>
            <a:ext cx="190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 File</a:t>
            </a:r>
            <a:r>
              <a:rPr lang="en"/>
              <a:t> Manager</a:t>
            </a:r>
            <a:endParaRPr/>
          </a:p>
        </p:txBody>
      </p:sp>
      <p:sp>
        <p:nvSpPr>
          <p:cNvPr id="526" name="Google Shape;526;p65"/>
          <p:cNvSpPr txBox="1"/>
          <p:nvPr>
            <p:ph idx="4294967295" type="title"/>
          </p:nvPr>
        </p:nvSpPr>
        <p:spPr>
          <a:xfrm>
            <a:off x="178850" y="89750"/>
            <a:ext cx="81927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sz="2400">
              <a:latin typeface="Arial"/>
              <a:ea typeface="Arial"/>
              <a:cs typeface="Arial"/>
              <a:sym typeface="Arial"/>
            </a:endParaRPr>
          </a:p>
        </p:txBody>
      </p:sp>
      <p:sp>
        <p:nvSpPr>
          <p:cNvPr id="527" name="Google Shape;527;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28" name="Google Shape;528;p65"/>
          <p:cNvPicPr preferRelativeResize="0"/>
          <p:nvPr/>
        </p:nvPicPr>
        <p:blipFill>
          <a:blip r:embed="rId3">
            <a:alphaModFix/>
          </a:blip>
          <a:stretch>
            <a:fillRect/>
          </a:stretch>
        </p:blipFill>
        <p:spPr>
          <a:xfrm>
            <a:off x="1180725" y="632012"/>
            <a:ext cx="6782549" cy="3813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Robotic arm based design</a:t>
            </a:r>
            <a:endParaRPr/>
          </a:p>
          <a:p>
            <a:pPr indent="-311150" lvl="0" marL="457200" rtl="0" algn="l">
              <a:spcBef>
                <a:spcPts val="1000"/>
              </a:spcBef>
              <a:spcAft>
                <a:spcPts val="0"/>
              </a:spcAft>
              <a:buSzPts val="1300"/>
              <a:buChar char="➔"/>
            </a:pPr>
            <a:r>
              <a:rPr lang="en"/>
              <a:t>Suspended drinks with special spouts</a:t>
            </a:r>
            <a:endParaRPr/>
          </a:p>
          <a:p>
            <a:pPr indent="-311150" lvl="0" marL="457200" rtl="0" algn="l">
              <a:spcBef>
                <a:spcPts val="1000"/>
              </a:spcBef>
              <a:spcAft>
                <a:spcPts val="0"/>
              </a:spcAft>
              <a:buSzPts val="1300"/>
              <a:buChar char="➔"/>
            </a:pPr>
            <a:r>
              <a:rPr lang="en"/>
              <a:t>Makes drinks that are stirred, shook, and muddle</a:t>
            </a:r>
            <a:endParaRPr/>
          </a:p>
          <a:p>
            <a:pPr indent="-311150" lvl="0" marL="457200" rtl="0" algn="l">
              <a:spcBef>
                <a:spcPts val="1000"/>
              </a:spcBef>
              <a:spcAft>
                <a:spcPts val="0"/>
              </a:spcAft>
              <a:buSzPts val="1300"/>
              <a:buChar char="➔"/>
            </a:pPr>
            <a:r>
              <a:rPr lang="en"/>
              <a:t>Two drinks per minute</a:t>
            </a:r>
            <a:endParaRPr/>
          </a:p>
          <a:p>
            <a:pPr indent="-311150" lvl="0" marL="457200" rtl="0" algn="l">
              <a:spcBef>
                <a:spcPts val="1000"/>
              </a:spcBef>
              <a:spcAft>
                <a:spcPts val="0"/>
              </a:spcAft>
              <a:buSzPts val="1300"/>
              <a:buChar char="➔"/>
            </a:pPr>
            <a:r>
              <a:rPr lang="en"/>
              <a:t>30 spirits and 21 mixers</a:t>
            </a:r>
            <a:endParaRPr/>
          </a:p>
          <a:p>
            <a:pPr indent="0" lvl="0" marL="0" rtl="0" algn="l">
              <a:spcBef>
                <a:spcPts val="1000"/>
              </a:spcBef>
              <a:spcAft>
                <a:spcPts val="1000"/>
              </a:spcAft>
              <a:buNone/>
            </a:pPr>
            <a:r>
              <a:t/>
            </a:r>
            <a:endParaRPr/>
          </a:p>
        </p:txBody>
      </p:sp>
      <p:sp>
        <p:nvSpPr>
          <p:cNvPr id="165" name="Google Shape;16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Royal Caribbean Bar Tending Robot</a:t>
            </a:r>
            <a:endParaRPr/>
          </a:p>
        </p:txBody>
      </p:sp>
      <p:pic>
        <p:nvPicPr>
          <p:cNvPr id="166" name="Google Shape;166;p21"/>
          <p:cNvPicPr preferRelativeResize="0"/>
          <p:nvPr/>
        </p:nvPicPr>
        <p:blipFill>
          <a:blip r:embed="rId3">
            <a:alphaModFix/>
          </a:blip>
          <a:stretch>
            <a:fillRect/>
          </a:stretch>
        </p:blipFill>
        <p:spPr>
          <a:xfrm>
            <a:off x="5148900" y="2006250"/>
            <a:ext cx="3842702" cy="2561801"/>
          </a:xfrm>
          <a:prstGeom prst="rect">
            <a:avLst/>
          </a:prstGeom>
          <a:noFill/>
          <a:ln>
            <a:noFill/>
          </a:ln>
        </p:spPr>
      </p:pic>
      <p:sp>
        <p:nvSpPr>
          <p:cNvPr id="167" name="Google Shape;167;p21"/>
          <p:cNvSpPr txBox="1"/>
          <p:nvPr/>
        </p:nvSpPr>
        <p:spPr>
          <a:xfrm>
            <a:off x="3179700" y="683225"/>
            <a:ext cx="27846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ph type="title"/>
          </p:nvPr>
        </p:nvSpPr>
        <p:spPr>
          <a:xfrm>
            <a:off x="2650650" y="483150"/>
            <a:ext cx="38427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a:t>
            </a:r>
            <a:r>
              <a:rPr lang="en"/>
              <a:t> solution #1</a:t>
            </a:r>
            <a:endParaRPr/>
          </a:p>
        </p:txBody>
      </p:sp>
      <p:sp>
        <p:nvSpPr>
          <p:cNvPr id="169" name="Google Shape;169;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66"/>
          <p:cNvSpPr txBox="1"/>
          <p:nvPr/>
        </p:nvSpPr>
        <p:spPr>
          <a:xfrm>
            <a:off x="1767148" y="4150500"/>
            <a:ext cx="12519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Wait screen </a:t>
            </a:r>
            <a:endParaRPr/>
          </a:p>
        </p:txBody>
      </p:sp>
      <p:sp>
        <p:nvSpPr>
          <p:cNvPr id="534" name="Google Shape;534;p66"/>
          <p:cNvSpPr txBox="1"/>
          <p:nvPr>
            <p:ph idx="4294967295" type="title"/>
          </p:nvPr>
        </p:nvSpPr>
        <p:spPr>
          <a:xfrm>
            <a:off x="178850" y="89750"/>
            <a:ext cx="81927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sz="2400">
              <a:latin typeface="Arial"/>
              <a:ea typeface="Arial"/>
              <a:cs typeface="Arial"/>
              <a:sym typeface="Arial"/>
            </a:endParaRPr>
          </a:p>
        </p:txBody>
      </p:sp>
      <p:sp>
        <p:nvSpPr>
          <p:cNvPr id="535" name="Google Shape;535;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36" name="Google Shape;536;p66"/>
          <p:cNvSpPr txBox="1"/>
          <p:nvPr/>
        </p:nvSpPr>
        <p:spPr>
          <a:xfrm>
            <a:off x="6057900" y="4150500"/>
            <a:ext cx="1421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Delivery</a:t>
            </a:r>
            <a:r>
              <a:rPr lang="en"/>
              <a:t> screen </a:t>
            </a:r>
            <a:endParaRPr/>
          </a:p>
        </p:txBody>
      </p:sp>
      <p:pic>
        <p:nvPicPr>
          <p:cNvPr id="537" name="Google Shape;537;p66"/>
          <p:cNvPicPr preferRelativeResize="0"/>
          <p:nvPr/>
        </p:nvPicPr>
        <p:blipFill rotWithShape="1">
          <a:blip r:embed="rId3">
            <a:alphaModFix/>
          </a:blip>
          <a:srcRect b="0" l="0" r="5114" t="0"/>
          <a:stretch/>
        </p:blipFill>
        <p:spPr>
          <a:xfrm>
            <a:off x="4746625" y="1654975"/>
            <a:ext cx="4338376" cy="2581851"/>
          </a:xfrm>
          <a:prstGeom prst="rect">
            <a:avLst/>
          </a:prstGeom>
          <a:noFill/>
          <a:ln>
            <a:noFill/>
          </a:ln>
        </p:spPr>
      </p:pic>
      <p:pic>
        <p:nvPicPr>
          <p:cNvPr id="538" name="Google Shape;538;p66"/>
          <p:cNvPicPr preferRelativeResize="0"/>
          <p:nvPr/>
        </p:nvPicPr>
        <p:blipFill rotWithShape="1">
          <a:blip r:embed="rId4">
            <a:alphaModFix/>
          </a:blip>
          <a:srcRect b="0" l="0" r="5114" t="0"/>
          <a:stretch/>
        </p:blipFill>
        <p:spPr>
          <a:xfrm>
            <a:off x="223912" y="1654988"/>
            <a:ext cx="4338376" cy="25818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7"/>
          <p:cNvSpPr txBox="1"/>
          <p:nvPr/>
        </p:nvSpPr>
        <p:spPr>
          <a:xfrm>
            <a:off x="118450" y="1100263"/>
            <a:ext cx="4060800" cy="35484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System and drink information is stored in text files in the local directory</a:t>
            </a:r>
            <a:endParaRPr sz="1600">
              <a:solidFill>
                <a:schemeClr val="accent1"/>
              </a:solidFill>
              <a:latin typeface="Lato"/>
              <a:ea typeface="Lato"/>
              <a:cs typeface="Lato"/>
              <a:sym typeface="Lato"/>
            </a:endParaRPr>
          </a:p>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Created an event logger for actions made by the user of the desktop application</a:t>
            </a:r>
            <a:endParaRPr sz="1600">
              <a:solidFill>
                <a:schemeClr val="accent1"/>
              </a:solidFill>
              <a:latin typeface="Lato"/>
              <a:ea typeface="Lato"/>
              <a:cs typeface="Lato"/>
              <a:sym typeface="Lato"/>
            </a:endParaRPr>
          </a:p>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Created a configuration file that customizes the application</a:t>
            </a:r>
            <a:endParaRPr sz="1600">
              <a:solidFill>
                <a:schemeClr val="accent1"/>
              </a:solidFill>
              <a:latin typeface="Lato"/>
              <a:ea typeface="Lato"/>
              <a:cs typeface="Lato"/>
              <a:sym typeface="Lato"/>
            </a:endParaRPr>
          </a:p>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Created a shared data directory that the HTTP server will share with the phone app </a:t>
            </a:r>
            <a:endParaRPr sz="1600">
              <a:solidFill>
                <a:schemeClr val="accent1"/>
              </a:solidFill>
              <a:latin typeface="Lato"/>
              <a:ea typeface="Lato"/>
              <a:cs typeface="Lato"/>
              <a:sym typeface="Lato"/>
            </a:endParaRPr>
          </a:p>
          <a:p>
            <a:pPr indent="0" lvl="0" marL="457200" rtl="0" algn="l">
              <a:lnSpc>
                <a:spcPct val="150000"/>
              </a:lnSpc>
              <a:spcBef>
                <a:spcPts val="1600"/>
              </a:spcBef>
              <a:spcAft>
                <a:spcPts val="1600"/>
              </a:spcAft>
              <a:buNone/>
            </a:pPr>
            <a:r>
              <a:t/>
            </a:r>
            <a:endParaRPr>
              <a:solidFill>
                <a:schemeClr val="accent1"/>
              </a:solidFill>
              <a:latin typeface="Lato"/>
              <a:ea typeface="Lato"/>
              <a:cs typeface="Lato"/>
              <a:sym typeface="Lato"/>
            </a:endParaRPr>
          </a:p>
        </p:txBody>
      </p:sp>
      <p:sp>
        <p:nvSpPr>
          <p:cNvPr id="544" name="Google Shape;544;p67"/>
          <p:cNvSpPr txBox="1"/>
          <p:nvPr>
            <p:ph idx="4294967295" type="title"/>
          </p:nvPr>
        </p:nvSpPr>
        <p:spPr>
          <a:xfrm>
            <a:off x="0" y="0"/>
            <a:ext cx="9428400" cy="9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4.2: </a:t>
            </a:r>
            <a:r>
              <a:rPr lang="en" sz="2400">
                <a:latin typeface="Arial"/>
                <a:ea typeface="Arial"/>
                <a:cs typeface="Arial"/>
                <a:sym typeface="Arial"/>
              </a:rPr>
              <a:t>Develop efficient methods for information management</a:t>
            </a:r>
            <a:endParaRPr sz="2400">
              <a:latin typeface="Arial"/>
              <a:ea typeface="Arial"/>
              <a:cs typeface="Arial"/>
              <a:sym typeface="Arial"/>
            </a:endParaRPr>
          </a:p>
        </p:txBody>
      </p:sp>
      <p:pic>
        <p:nvPicPr>
          <p:cNvPr id="545" name="Google Shape;545;p67"/>
          <p:cNvPicPr preferRelativeResize="0"/>
          <p:nvPr/>
        </p:nvPicPr>
        <p:blipFill rotWithShape="1">
          <a:blip r:embed="rId3">
            <a:alphaModFix/>
          </a:blip>
          <a:srcRect b="0" l="4812" r="6235" t="0"/>
          <a:stretch/>
        </p:blipFill>
        <p:spPr>
          <a:xfrm>
            <a:off x="5010150" y="2139338"/>
            <a:ext cx="3041075" cy="1470225"/>
          </a:xfrm>
          <a:prstGeom prst="rect">
            <a:avLst/>
          </a:prstGeom>
          <a:noFill/>
          <a:ln cap="flat" cmpd="sng" w="9525">
            <a:solidFill>
              <a:schemeClr val="dk2"/>
            </a:solidFill>
            <a:prstDash val="solid"/>
            <a:round/>
            <a:headEnd len="sm" w="sm" type="none"/>
            <a:tailEnd len="sm" w="sm" type="none"/>
          </a:ln>
        </p:spPr>
      </p:pic>
      <p:pic>
        <p:nvPicPr>
          <p:cNvPr id="546" name="Google Shape;546;p67"/>
          <p:cNvPicPr preferRelativeResize="0"/>
          <p:nvPr/>
        </p:nvPicPr>
        <p:blipFill>
          <a:blip r:embed="rId4">
            <a:alphaModFix/>
          </a:blip>
          <a:stretch>
            <a:fillRect/>
          </a:stretch>
        </p:blipFill>
        <p:spPr>
          <a:xfrm>
            <a:off x="5010150" y="724650"/>
            <a:ext cx="3215947" cy="1414688"/>
          </a:xfrm>
          <a:prstGeom prst="rect">
            <a:avLst/>
          </a:prstGeom>
          <a:noFill/>
          <a:ln cap="flat" cmpd="sng" w="9525">
            <a:solidFill>
              <a:schemeClr val="dk2"/>
            </a:solidFill>
            <a:prstDash val="solid"/>
            <a:round/>
            <a:headEnd len="sm" w="sm" type="none"/>
            <a:tailEnd len="sm" w="sm" type="none"/>
          </a:ln>
        </p:spPr>
      </p:pic>
      <p:pic>
        <p:nvPicPr>
          <p:cNvPr id="547" name="Google Shape;547;p67"/>
          <p:cNvPicPr preferRelativeResize="0"/>
          <p:nvPr/>
        </p:nvPicPr>
        <p:blipFill>
          <a:blip r:embed="rId5">
            <a:alphaModFix/>
          </a:blip>
          <a:stretch>
            <a:fillRect/>
          </a:stretch>
        </p:blipFill>
        <p:spPr>
          <a:xfrm>
            <a:off x="5010150" y="3609575"/>
            <a:ext cx="4133850" cy="1428750"/>
          </a:xfrm>
          <a:prstGeom prst="rect">
            <a:avLst/>
          </a:prstGeom>
          <a:noFill/>
          <a:ln>
            <a:noFill/>
          </a:ln>
        </p:spPr>
      </p:pic>
      <p:sp>
        <p:nvSpPr>
          <p:cNvPr id="548" name="Google Shape;548;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68"/>
          <p:cNvSpPr txBox="1"/>
          <p:nvPr/>
        </p:nvSpPr>
        <p:spPr>
          <a:xfrm>
            <a:off x="141250" y="1156525"/>
            <a:ext cx="3436800" cy="3757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The PeripheralDevice class defines a standard communication interface between peripheral devices and the main application</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Individual devices will inherit functionality from the PeripheralDevice class </a:t>
            </a:r>
            <a:endParaRPr sz="1800">
              <a:solidFill>
                <a:schemeClr val="accent1"/>
              </a:solidFill>
              <a:latin typeface="Lato"/>
              <a:ea typeface="Lato"/>
              <a:cs typeface="Lato"/>
              <a:sym typeface="Lato"/>
            </a:endParaRPr>
          </a:p>
        </p:txBody>
      </p:sp>
      <p:sp>
        <p:nvSpPr>
          <p:cNvPr id="554" name="Google Shape;554;p68"/>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4, Subtask 4.3: </a:t>
            </a:r>
            <a:r>
              <a:rPr lang="en" sz="2400">
                <a:latin typeface="Arial"/>
                <a:ea typeface="Arial"/>
                <a:cs typeface="Arial"/>
                <a:sym typeface="Arial"/>
              </a:rPr>
              <a:t>Add in capabilities for communication between the main computer &amp; peripheral devices</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555" name="Google Shape;555;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56" name="Google Shape;556;p68"/>
          <p:cNvPicPr preferRelativeResize="0"/>
          <p:nvPr/>
        </p:nvPicPr>
        <p:blipFill>
          <a:blip r:embed="rId3">
            <a:alphaModFix/>
          </a:blip>
          <a:stretch>
            <a:fillRect/>
          </a:stretch>
        </p:blipFill>
        <p:spPr>
          <a:xfrm>
            <a:off x="3638125" y="1721775"/>
            <a:ext cx="5446875" cy="2486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69"/>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4, Subtask 4.4: </a:t>
            </a:r>
            <a:r>
              <a:rPr lang="en" sz="2400">
                <a:latin typeface="Arial"/>
                <a:ea typeface="Arial"/>
                <a:cs typeface="Arial"/>
                <a:sym typeface="Arial"/>
              </a:rPr>
              <a:t>Create the interfaces between the main computer &amp; peripheral devices</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562" name="Google Shape;562;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63" name="Google Shape;563;p69"/>
          <p:cNvSpPr txBox="1"/>
          <p:nvPr/>
        </p:nvSpPr>
        <p:spPr>
          <a:xfrm>
            <a:off x="306025" y="1165225"/>
            <a:ext cx="4896300" cy="3283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Employee Switch</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Connected between a GPIO pin of the main computer (Raspberry Pi 3) and GND</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When pressed, it sends the user directly to the login screen of employee mode</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The state of the button is checked every 2 seconds by the application</a:t>
            </a:r>
            <a:endParaRPr sz="1800">
              <a:latin typeface="Lato"/>
              <a:ea typeface="Lato"/>
              <a:cs typeface="Lato"/>
              <a:sym typeface="Lato"/>
            </a:endParaRPr>
          </a:p>
        </p:txBody>
      </p:sp>
      <p:pic>
        <p:nvPicPr>
          <p:cNvPr id="564" name="Google Shape;564;p69"/>
          <p:cNvPicPr preferRelativeResize="0"/>
          <p:nvPr/>
        </p:nvPicPr>
        <p:blipFill>
          <a:blip r:embed="rId3">
            <a:alphaModFix/>
          </a:blip>
          <a:stretch>
            <a:fillRect/>
          </a:stretch>
        </p:blipFill>
        <p:spPr>
          <a:xfrm>
            <a:off x="6343525" y="674850"/>
            <a:ext cx="1520250" cy="1520250"/>
          </a:xfrm>
          <a:prstGeom prst="rect">
            <a:avLst/>
          </a:prstGeom>
          <a:noFill/>
          <a:ln>
            <a:noFill/>
          </a:ln>
        </p:spPr>
      </p:pic>
      <p:pic>
        <p:nvPicPr>
          <p:cNvPr id="565" name="Google Shape;565;p69"/>
          <p:cNvPicPr preferRelativeResize="0"/>
          <p:nvPr/>
        </p:nvPicPr>
        <p:blipFill>
          <a:blip r:embed="rId4">
            <a:alphaModFix/>
          </a:blip>
          <a:stretch>
            <a:fillRect/>
          </a:stretch>
        </p:blipFill>
        <p:spPr>
          <a:xfrm>
            <a:off x="5571985" y="2288650"/>
            <a:ext cx="3063326" cy="1972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70"/>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4, Subtask 4.4: </a:t>
            </a:r>
            <a:r>
              <a:rPr lang="en" sz="2400">
                <a:latin typeface="Arial"/>
                <a:ea typeface="Arial"/>
                <a:cs typeface="Arial"/>
                <a:sym typeface="Arial"/>
              </a:rPr>
              <a:t>Create the interfaces between the</a:t>
            </a:r>
            <a:r>
              <a:rPr lang="en" sz="2400">
                <a:latin typeface="Arial"/>
                <a:ea typeface="Arial"/>
                <a:cs typeface="Arial"/>
                <a:sym typeface="Arial"/>
              </a:rPr>
              <a:t> main computer &amp; peripheral devices</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571" name="Google Shape;571;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72" name="Google Shape;572;p70"/>
          <p:cNvPicPr preferRelativeResize="0"/>
          <p:nvPr/>
        </p:nvPicPr>
        <p:blipFill rotWithShape="1">
          <a:blip r:embed="rId3">
            <a:alphaModFix/>
          </a:blip>
          <a:srcRect b="24057" l="49148" r="20267" t="41122"/>
          <a:stretch/>
        </p:blipFill>
        <p:spPr>
          <a:xfrm>
            <a:off x="5416537" y="1008200"/>
            <a:ext cx="2837776" cy="1983026"/>
          </a:xfrm>
          <a:prstGeom prst="rect">
            <a:avLst/>
          </a:prstGeom>
          <a:noFill/>
          <a:ln>
            <a:noFill/>
          </a:ln>
        </p:spPr>
      </p:pic>
      <p:sp>
        <p:nvSpPr>
          <p:cNvPr id="573" name="Google Shape;573;p70"/>
          <p:cNvSpPr txBox="1"/>
          <p:nvPr/>
        </p:nvSpPr>
        <p:spPr>
          <a:xfrm>
            <a:off x="5859963" y="2991225"/>
            <a:ext cx="1950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Payment Confirmation</a:t>
            </a:r>
            <a:endParaRPr>
              <a:latin typeface="Lato"/>
              <a:ea typeface="Lato"/>
              <a:cs typeface="Lato"/>
              <a:sym typeface="Lato"/>
            </a:endParaRPr>
          </a:p>
        </p:txBody>
      </p:sp>
      <p:pic>
        <p:nvPicPr>
          <p:cNvPr id="574" name="Google Shape;574;p70"/>
          <p:cNvPicPr preferRelativeResize="0"/>
          <p:nvPr/>
        </p:nvPicPr>
        <p:blipFill>
          <a:blip r:embed="rId4">
            <a:alphaModFix/>
          </a:blip>
          <a:stretch>
            <a:fillRect/>
          </a:stretch>
        </p:blipFill>
        <p:spPr>
          <a:xfrm>
            <a:off x="6143950" y="3384824"/>
            <a:ext cx="1382950" cy="1572600"/>
          </a:xfrm>
          <a:prstGeom prst="rect">
            <a:avLst/>
          </a:prstGeom>
          <a:noFill/>
          <a:ln>
            <a:noFill/>
          </a:ln>
        </p:spPr>
      </p:pic>
      <p:sp>
        <p:nvSpPr>
          <p:cNvPr id="575" name="Google Shape;575;p70"/>
          <p:cNvSpPr txBox="1"/>
          <p:nvPr/>
        </p:nvSpPr>
        <p:spPr>
          <a:xfrm>
            <a:off x="247200" y="1214625"/>
            <a:ext cx="4767000" cy="3742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MEI Bill Acceptor</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Commercial</a:t>
            </a:r>
            <a:r>
              <a:rPr lang="en" sz="1800">
                <a:latin typeface="Lato"/>
                <a:ea typeface="Lato"/>
                <a:cs typeface="Lato"/>
                <a:sym typeface="Lato"/>
              </a:rPr>
              <a:t> grade bill acceptor that accepts $1, $5, and $10 bills (rejects $20s)</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Dip switches for configuration</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Needs an input voltage of 115 VAC</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Outputs pulses by connecting an open collector configuration to ground</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1 pulse per $1</a:t>
            </a:r>
            <a:endParaRPr sz="1800">
              <a:latin typeface="Lato"/>
              <a:ea typeface="Lato"/>
              <a:cs typeface="Lato"/>
              <a:sym typeface="Lato"/>
            </a:endParaRPr>
          </a:p>
          <a:p>
            <a:pPr indent="-342900" lvl="2" marL="1371600" rtl="0" algn="l">
              <a:spcBef>
                <a:spcPts val="0"/>
              </a:spcBef>
              <a:spcAft>
                <a:spcPts val="0"/>
              </a:spcAft>
              <a:buSzPts val="1800"/>
              <a:buFont typeface="Lato"/>
              <a:buChar char="■"/>
            </a:pPr>
            <a:r>
              <a:rPr lang="en" sz="1800">
                <a:latin typeface="Lato"/>
                <a:ea typeface="Lato"/>
                <a:cs typeface="Lato"/>
                <a:sym typeface="Lato"/>
              </a:rPr>
              <a:t>Required software debouncing to get accurate amount of pulses</a:t>
            </a:r>
            <a:endParaRPr sz="1800">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1"/>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4, Subtask 4.4: </a:t>
            </a:r>
            <a:r>
              <a:rPr lang="en" sz="2400">
                <a:latin typeface="Arial"/>
                <a:ea typeface="Arial"/>
                <a:cs typeface="Arial"/>
                <a:sym typeface="Arial"/>
              </a:rPr>
              <a:t>Create the interfaces between the main computer &amp; peripheral devices</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581" name="Google Shape;581;p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82" name="Google Shape;582;p71"/>
          <p:cNvPicPr preferRelativeResize="0"/>
          <p:nvPr/>
        </p:nvPicPr>
        <p:blipFill>
          <a:blip r:embed="rId3">
            <a:alphaModFix/>
          </a:blip>
          <a:stretch>
            <a:fillRect/>
          </a:stretch>
        </p:blipFill>
        <p:spPr>
          <a:xfrm>
            <a:off x="5994163" y="1054301"/>
            <a:ext cx="2542149" cy="3389552"/>
          </a:xfrm>
          <a:prstGeom prst="rect">
            <a:avLst/>
          </a:prstGeom>
          <a:noFill/>
          <a:ln>
            <a:noFill/>
          </a:ln>
        </p:spPr>
      </p:pic>
      <p:pic>
        <p:nvPicPr>
          <p:cNvPr id="583" name="Google Shape;583;p71"/>
          <p:cNvPicPr preferRelativeResize="0"/>
          <p:nvPr/>
        </p:nvPicPr>
        <p:blipFill>
          <a:blip r:embed="rId4">
            <a:alphaModFix/>
          </a:blip>
          <a:stretch>
            <a:fillRect/>
          </a:stretch>
        </p:blipFill>
        <p:spPr>
          <a:xfrm>
            <a:off x="82025" y="1439375"/>
            <a:ext cx="5676900" cy="2619375"/>
          </a:xfrm>
          <a:prstGeom prst="rect">
            <a:avLst/>
          </a:prstGeom>
          <a:noFill/>
          <a:ln cap="flat" cmpd="sng" w="9525">
            <a:solidFill>
              <a:schemeClr val="dk2"/>
            </a:solidFill>
            <a:prstDash val="solid"/>
            <a:round/>
            <a:headEnd len="sm" w="sm" type="none"/>
            <a:tailEnd len="sm" w="sm" type="none"/>
          </a:ln>
        </p:spPr>
      </p:pic>
      <p:sp>
        <p:nvSpPr>
          <p:cNvPr id="584" name="Google Shape;584;p71"/>
          <p:cNvSpPr txBox="1"/>
          <p:nvPr/>
        </p:nvSpPr>
        <p:spPr>
          <a:xfrm>
            <a:off x="1066625" y="4167925"/>
            <a:ext cx="3707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Bill Acceptor Schematic For Reading Pulses</a:t>
            </a:r>
            <a:endParaRPr>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2"/>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4, Subtask 4.4: </a:t>
            </a:r>
            <a:r>
              <a:rPr lang="en" sz="2400">
                <a:latin typeface="Arial"/>
                <a:ea typeface="Arial"/>
                <a:cs typeface="Arial"/>
                <a:sym typeface="Arial"/>
              </a:rPr>
              <a:t>Create the interfaces between the main computer &amp; peripheral devices</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590" name="Google Shape;590;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91" name="Google Shape;591;p72"/>
          <p:cNvSpPr txBox="1"/>
          <p:nvPr/>
        </p:nvSpPr>
        <p:spPr>
          <a:xfrm>
            <a:off x="306025" y="1165225"/>
            <a:ext cx="4017600" cy="3283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Picamera</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Frames of a video feed are captured and displayed within the GUI</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On display until wait time is over</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Frames will be processed by an intermediate function in order to add entertaining features</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Made a CAD model and 3D printed it to hold picamera for testing</a:t>
            </a:r>
            <a:endParaRPr sz="1800">
              <a:latin typeface="Lato"/>
              <a:ea typeface="Lato"/>
              <a:cs typeface="Lato"/>
              <a:sym typeface="Lato"/>
            </a:endParaRPr>
          </a:p>
        </p:txBody>
      </p:sp>
      <p:pic>
        <p:nvPicPr>
          <p:cNvPr id="592" name="Google Shape;592;p72"/>
          <p:cNvPicPr preferRelativeResize="0"/>
          <p:nvPr/>
        </p:nvPicPr>
        <p:blipFill rotWithShape="1">
          <a:blip r:embed="rId3">
            <a:alphaModFix/>
          </a:blip>
          <a:srcRect b="8050" l="0" r="0" t="27132"/>
          <a:stretch/>
        </p:blipFill>
        <p:spPr>
          <a:xfrm>
            <a:off x="5448050" y="556875"/>
            <a:ext cx="2954676" cy="2341048"/>
          </a:xfrm>
          <a:prstGeom prst="rect">
            <a:avLst/>
          </a:prstGeom>
          <a:noFill/>
          <a:ln>
            <a:noFill/>
          </a:ln>
        </p:spPr>
      </p:pic>
      <p:pic>
        <p:nvPicPr>
          <p:cNvPr id="593" name="Google Shape;593;p72"/>
          <p:cNvPicPr preferRelativeResize="0"/>
          <p:nvPr/>
        </p:nvPicPr>
        <p:blipFill>
          <a:blip r:embed="rId4">
            <a:alphaModFix/>
          </a:blip>
          <a:stretch>
            <a:fillRect/>
          </a:stretch>
        </p:blipFill>
        <p:spPr>
          <a:xfrm>
            <a:off x="5043125" y="3038021"/>
            <a:ext cx="3764525" cy="2105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3"/>
          <p:cNvSpPr txBox="1"/>
          <p:nvPr/>
        </p:nvSpPr>
        <p:spPr>
          <a:xfrm>
            <a:off x="82025" y="815150"/>
            <a:ext cx="2836500" cy="386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Created a phone application via Android Studio</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Phone application requires login credentials</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Tabbed views once a successful login is achieved</a:t>
            </a:r>
            <a:endParaRPr sz="1800">
              <a:solidFill>
                <a:schemeClr val="accent1"/>
              </a:solidFill>
              <a:latin typeface="Lato"/>
              <a:ea typeface="Lato"/>
              <a:cs typeface="Lato"/>
              <a:sym typeface="Lato"/>
            </a:endParaRPr>
          </a:p>
        </p:txBody>
      </p:sp>
      <p:sp>
        <p:nvSpPr>
          <p:cNvPr id="599" name="Google Shape;599;p73"/>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5, Subtask 5.1: </a:t>
            </a:r>
            <a:r>
              <a:rPr lang="en" sz="2400">
                <a:latin typeface="Arial"/>
                <a:ea typeface="Arial"/>
                <a:cs typeface="Arial"/>
                <a:sym typeface="Arial"/>
              </a:rPr>
              <a:t>Design the UI of the phone app</a:t>
            </a:r>
            <a:endParaRPr sz="2400">
              <a:latin typeface="Arial"/>
              <a:ea typeface="Arial"/>
              <a:cs typeface="Arial"/>
              <a:sym typeface="Arial"/>
            </a:endParaRPr>
          </a:p>
          <a:p>
            <a:pPr indent="0" lvl="0" marL="0" rtl="0" algn="l">
              <a:spcBef>
                <a:spcPts val="0"/>
              </a:spcBef>
              <a:spcAft>
                <a:spcPts val="0"/>
              </a:spcAft>
              <a:buNone/>
            </a:pPr>
            <a:r>
              <a:t/>
            </a:r>
            <a:endParaRPr/>
          </a:p>
        </p:txBody>
      </p:sp>
      <p:pic>
        <p:nvPicPr>
          <p:cNvPr id="600" name="Google Shape;600;p73"/>
          <p:cNvPicPr preferRelativeResize="0"/>
          <p:nvPr/>
        </p:nvPicPr>
        <p:blipFill>
          <a:blip r:embed="rId3">
            <a:alphaModFix/>
          </a:blip>
          <a:stretch>
            <a:fillRect/>
          </a:stretch>
        </p:blipFill>
        <p:spPr>
          <a:xfrm>
            <a:off x="4956000" y="892550"/>
            <a:ext cx="1860100" cy="3306845"/>
          </a:xfrm>
          <a:prstGeom prst="rect">
            <a:avLst/>
          </a:prstGeom>
          <a:noFill/>
          <a:ln cap="flat" cmpd="sng" w="9525">
            <a:solidFill>
              <a:schemeClr val="dk2"/>
            </a:solidFill>
            <a:prstDash val="solid"/>
            <a:round/>
            <a:headEnd len="sm" w="sm" type="none"/>
            <a:tailEnd len="sm" w="sm" type="none"/>
          </a:ln>
        </p:spPr>
      </p:pic>
      <p:pic>
        <p:nvPicPr>
          <p:cNvPr id="601" name="Google Shape;601;p73"/>
          <p:cNvPicPr preferRelativeResize="0"/>
          <p:nvPr/>
        </p:nvPicPr>
        <p:blipFill>
          <a:blip r:embed="rId4">
            <a:alphaModFix/>
          </a:blip>
          <a:stretch>
            <a:fillRect/>
          </a:stretch>
        </p:blipFill>
        <p:spPr>
          <a:xfrm>
            <a:off x="2918525" y="918336"/>
            <a:ext cx="1860100" cy="3306826"/>
          </a:xfrm>
          <a:prstGeom prst="rect">
            <a:avLst/>
          </a:prstGeom>
          <a:noFill/>
          <a:ln cap="flat" cmpd="sng" w="9525">
            <a:solidFill>
              <a:schemeClr val="dk2"/>
            </a:solidFill>
            <a:prstDash val="solid"/>
            <a:round/>
            <a:headEnd len="sm" w="sm" type="none"/>
            <a:tailEnd len="sm" w="sm" type="none"/>
          </a:ln>
        </p:spPr>
      </p:pic>
      <p:sp>
        <p:nvSpPr>
          <p:cNvPr id="602" name="Google Shape;602;p73"/>
          <p:cNvSpPr txBox="1"/>
          <p:nvPr/>
        </p:nvSpPr>
        <p:spPr>
          <a:xfrm>
            <a:off x="5422613" y="4289750"/>
            <a:ext cx="11637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Page</a:t>
            </a:r>
            <a:endParaRPr/>
          </a:p>
        </p:txBody>
      </p:sp>
      <p:sp>
        <p:nvSpPr>
          <p:cNvPr id="603" name="Google Shape;603;p73"/>
          <p:cNvSpPr txBox="1"/>
          <p:nvPr/>
        </p:nvSpPr>
        <p:spPr>
          <a:xfrm>
            <a:off x="3402472" y="4289750"/>
            <a:ext cx="8922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 Icon</a:t>
            </a:r>
            <a:endParaRPr/>
          </a:p>
        </p:txBody>
      </p:sp>
      <p:sp>
        <p:nvSpPr>
          <p:cNvPr id="604" name="Google Shape;604;p73"/>
          <p:cNvSpPr txBox="1"/>
          <p:nvPr/>
        </p:nvSpPr>
        <p:spPr>
          <a:xfrm>
            <a:off x="7270725" y="4285250"/>
            <a:ext cx="13056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Tabbed Views</a:t>
            </a:r>
            <a:endParaRPr/>
          </a:p>
        </p:txBody>
      </p:sp>
      <p:pic>
        <p:nvPicPr>
          <p:cNvPr id="605" name="Google Shape;605;p73"/>
          <p:cNvPicPr preferRelativeResize="0"/>
          <p:nvPr/>
        </p:nvPicPr>
        <p:blipFill>
          <a:blip r:embed="rId5">
            <a:alphaModFix/>
          </a:blip>
          <a:stretch>
            <a:fillRect/>
          </a:stretch>
        </p:blipFill>
        <p:spPr>
          <a:xfrm>
            <a:off x="6993475" y="892550"/>
            <a:ext cx="1860100" cy="3306838"/>
          </a:xfrm>
          <a:prstGeom prst="rect">
            <a:avLst/>
          </a:prstGeom>
          <a:noFill/>
          <a:ln cap="flat" cmpd="sng" w="9525">
            <a:solidFill>
              <a:schemeClr val="dk2"/>
            </a:solidFill>
            <a:prstDash val="solid"/>
            <a:round/>
            <a:headEnd len="sm" w="sm" type="none"/>
            <a:tailEnd len="sm" w="sm" type="none"/>
          </a:ln>
        </p:spPr>
      </p:pic>
      <p:sp>
        <p:nvSpPr>
          <p:cNvPr id="606" name="Google Shape;606;p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74"/>
          <p:cNvSpPr txBox="1"/>
          <p:nvPr/>
        </p:nvSpPr>
        <p:spPr>
          <a:xfrm>
            <a:off x="82025" y="990300"/>
            <a:ext cx="4326900" cy="3783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Connects to the HTTP server hosted on the main computer</a:t>
            </a:r>
            <a:endParaRPr sz="1800">
              <a:solidFill>
                <a:schemeClr val="accent1"/>
              </a:solidFill>
              <a:latin typeface="Lato"/>
              <a:ea typeface="Lato"/>
              <a:cs typeface="Lato"/>
              <a:sym typeface="Lato"/>
            </a:endParaRPr>
          </a:p>
          <a:p>
            <a:pPr indent="-342900" lvl="1" marL="9144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Loads inventory, sales, and system information into each their respective tabs</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Allows for manual updating of shared data</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Desktop app updates shared data every 3 minutes</a:t>
            </a:r>
            <a:endParaRPr sz="1800">
              <a:solidFill>
                <a:schemeClr val="accent1"/>
              </a:solidFill>
              <a:latin typeface="Lato"/>
              <a:ea typeface="Lato"/>
              <a:cs typeface="Lato"/>
              <a:sym typeface="Lato"/>
            </a:endParaRPr>
          </a:p>
          <a:p>
            <a:pPr indent="0" lvl="0" marL="914400" rtl="0" algn="l">
              <a:lnSpc>
                <a:spcPct val="150000"/>
              </a:lnSpc>
              <a:spcBef>
                <a:spcPts val="1600"/>
              </a:spcBef>
              <a:spcAft>
                <a:spcPts val="1600"/>
              </a:spcAft>
              <a:buNone/>
            </a:pPr>
            <a:r>
              <a:t/>
            </a:r>
            <a:endParaRPr sz="1800">
              <a:solidFill>
                <a:schemeClr val="accent1"/>
              </a:solidFill>
              <a:latin typeface="Lato"/>
              <a:ea typeface="Lato"/>
              <a:cs typeface="Lato"/>
              <a:sym typeface="Lato"/>
            </a:endParaRPr>
          </a:p>
        </p:txBody>
      </p:sp>
      <p:sp>
        <p:nvSpPr>
          <p:cNvPr id="612" name="Google Shape;612;p74"/>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5, Subtask 5.2: Allow exchange of data between the phone app and main computer </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613" name="Google Shape;613;p74"/>
          <p:cNvSpPr txBox="1"/>
          <p:nvPr/>
        </p:nvSpPr>
        <p:spPr>
          <a:xfrm>
            <a:off x="5105475" y="4657675"/>
            <a:ext cx="15075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Settings Options</a:t>
            </a:r>
            <a:endParaRPr/>
          </a:p>
        </p:txBody>
      </p:sp>
      <p:sp>
        <p:nvSpPr>
          <p:cNvPr id="614" name="Google Shape;614;p74"/>
          <p:cNvSpPr txBox="1"/>
          <p:nvPr/>
        </p:nvSpPr>
        <p:spPr>
          <a:xfrm>
            <a:off x="7421775" y="4657675"/>
            <a:ext cx="11637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URL Editor</a:t>
            </a:r>
            <a:endParaRPr/>
          </a:p>
        </p:txBody>
      </p:sp>
      <p:pic>
        <p:nvPicPr>
          <p:cNvPr id="615" name="Google Shape;615;p74"/>
          <p:cNvPicPr preferRelativeResize="0"/>
          <p:nvPr/>
        </p:nvPicPr>
        <p:blipFill>
          <a:blip r:embed="rId3">
            <a:alphaModFix/>
          </a:blip>
          <a:stretch>
            <a:fillRect/>
          </a:stretch>
        </p:blipFill>
        <p:spPr>
          <a:xfrm>
            <a:off x="7004950" y="1106825"/>
            <a:ext cx="1997354" cy="3550851"/>
          </a:xfrm>
          <a:prstGeom prst="rect">
            <a:avLst/>
          </a:prstGeom>
          <a:noFill/>
          <a:ln cap="flat" cmpd="sng" w="9525">
            <a:solidFill>
              <a:schemeClr val="dk2"/>
            </a:solidFill>
            <a:prstDash val="solid"/>
            <a:round/>
            <a:headEnd len="sm" w="sm" type="none"/>
            <a:tailEnd len="sm" w="sm" type="none"/>
          </a:ln>
        </p:spPr>
      </p:pic>
      <p:pic>
        <p:nvPicPr>
          <p:cNvPr id="616" name="Google Shape;616;p74"/>
          <p:cNvPicPr preferRelativeResize="0"/>
          <p:nvPr/>
        </p:nvPicPr>
        <p:blipFill>
          <a:blip r:embed="rId4">
            <a:alphaModFix/>
          </a:blip>
          <a:stretch>
            <a:fillRect/>
          </a:stretch>
        </p:blipFill>
        <p:spPr>
          <a:xfrm>
            <a:off x="4860550" y="1106825"/>
            <a:ext cx="1997350" cy="3550845"/>
          </a:xfrm>
          <a:prstGeom prst="rect">
            <a:avLst/>
          </a:prstGeom>
          <a:noFill/>
          <a:ln cap="flat" cmpd="sng" w="9525">
            <a:solidFill>
              <a:schemeClr val="dk2"/>
            </a:solidFill>
            <a:prstDash val="solid"/>
            <a:round/>
            <a:headEnd len="sm" w="sm" type="none"/>
            <a:tailEnd len="sm" w="sm" type="none"/>
          </a:ln>
        </p:spPr>
      </p:pic>
      <p:sp>
        <p:nvSpPr>
          <p:cNvPr id="617" name="Google Shape;617;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75"/>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5, Subtask 5.3: </a:t>
            </a:r>
            <a:r>
              <a:rPr lang="en" sz="2400">
                <a:latin typeface="Arial"/>
                <a:ea typeface="Arial"/>
                <a:cs typeface="Arial"/>
                <a:sym typeface="Arial"/>
              </a:rPr>
              <a:t>Provide Monitoring Features in the App</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623" name="Google Shape;623;p75"/>
          <p:cNvSpPr txBox="1"/>
          <p:nvPr/>
        </p:nvSpPr>
        <p:spPr>
          <a:xfrm>
            <a:off x="6767400" y="4369850"/>
            <a:ext cx="23766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System Status</a:t>
            </a:r>
            <a:r>
              <a:rPr lang="en"/>
              <a:t> Feature Tab</a:t>
            </a:r>
            <a:endParaRPr/>
          </a:p>
        </p:txBody>
      </p:sp>
      <p:sp>
        <p:nvSpPr>
          <p:cNvPr id="624" name="Google Shape;624;p75"/>
          <p:cNvSpPr txBox="1"/>
          <p:nvPr/>
        </p:nvSpPr>
        <p:spPr>
          <a:xfrm>
            <a:off x="4748765" y="4369850"/>
            <a:ext cx="19521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Inventory Feature Tab</a:t>
            </a:r>
            <a:endParaRPr/>
          </a:p>
        </p:txBody>
      </p:sp>
      <p:sp>
        <p:nvSpPr>
          <p:cNvPr id="625" name="Google Shape;625;p75"/>
          <p:cNvSpPr txBox="1"/>
          <p:nvPr/>
        </p:nvSpPr>
        <p:spPr>
          <a:xfrm>
            <a:off x="0" y="755275"/>
            <a:ext cx="4597800" cy="4101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The three tabbed views show:</a:t>
            </a:r>
            <a:endParaRPr sz="1800">
              <a:solidFill>
                <a:schemeClr val="accent1"/>
              </a:solidFill>
              <a:latin typeface="Lato"/>
              <a:ea typeface="Lato"/>
              <a:cs typeface="Lato"/>
              <a:sym typeface="Lato"/>
            </a:endParaRPr>
          </a:p>
          <a:p>
            <a:pPr indent="-342900" lvl="1" marL="9144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Current inventory</a:t>
            </a:r>
            <a:endParaRPr sz="1800">
              <a:solidFill>
                <a:schemeClr val="accent1"/>
              </a:solidFill>
              <a:latin typeface="Lato"/>
              <a:ea typeface="Lato"/>
              <a:cs typeface="Lato"/>
              <a:sym typeface="Lato"/>
            </a:endParaRPr>
          </a:p>
          <a:p>
            <a:pPr indent="-342900" lvl="2" marL="13716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Quantity left</a:t>
            </a:r>
            <a:endParaRPr sz="1800">
              <a:solidFill>
                <a:schemeClr val="accent1"/>
              </a:solidFill>
              <a:latin typeface="Lato"/>
              <a:ea typeface="Lato"/>
              <a:cs typeface="Lato"/>
              <a:sym typeface="Lato"/>
            </a:endParaRPr>
          </a:p>
          <a:p>
            <a:pPr indent="-342900" lvl="2" marL="13716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Original quantity</a:t>
            </a:r>
            <a:endParaRPr sz="1800">
              <a:solidFill>
                <a:schemeClr val="accent1"/>
              </a:solidFill>
              <a:latin typeface="Lato"/>
              <a:ea typeface="Lato"/>
              <a:cs typeface="Lato"/>
              <a:sym typeface="Lato"/>
            </a:endParaRPr>
          </a:p>
          <a:p>
            <a:pPr indent="-342900" lvl="1" marL="9144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Sales for specific days</a:t>
            </a:r>
            <a:endParaRPr sz="1800">
              <a:solidFill>
                <a:schemeClr val="accent1"/>
              </a:solidFill>
              <a:latin typeface="Lato"/>
              <a:ea typeface="Lato"/>
              <a:cs typeface="Lato"/>
              <a:sym typeface="Lato"/>
            </a:endParaRPr>
          </a:p>
          <a:p>
            <a:pPr indent="-342900" lvl="2" marL="13716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A graph to show individual drink sales</a:t>
            </a:r>
            <a:endParaRPr sz="1800">
              <a:solidFill>
                <a:schemeClr val="accent1"/>
              </a:solidFill>
              <a:latin typeface="Lato"/>
              <a:ea typeface="Lato"/>
              <a:cs typeface="Lato"/>
              <a:sym typeface="Lato"/>
            </a:endParaRPr>
          </a:p>
          <a:p>
            <a:pPr indent="-342900" lvl="1" marL="9144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System status information</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A notification will be sent if the quantity left is half of the original quantity</a:t>
            </a:r>
            <a:endParaRPr sz="1800">
              <a:solidFill>
                <a:schemeClr val="accent1"/>
              </a:solidFill>
              <a:latin typeface="Lato"/>
              <a:ea typeface="Lato"/>
              <a:cs typeface="Lato"/>
              <a:sym typeface="Lato"/>
            </a:endParaRPr>
          </a:p>
        </p:txBody>
      </p:sp>
      <p:pic>
        <p:nvPicPr>
          <p:cNvPr id="626" name="Google Shape;626;p75"/>
          <p:cNvPicPr preferRelativeResize="0"/>
          <p:nvPr/>
        </p:nvPicPr>
        <p:blipFill>
          <a:blip r:embed="rId3">
            <a:alphaModFix/>
          </a:blip>
          <a:stretch>
            <a:fillRect/>
          </a:stretch>
        </p:blipFill>
        <p:spPr>
          <a:xfrm>
            <a:off x="4750200" y="1051500"/>
            <a:ext cx="1780848" cy="3165952"/>
          </a:xfrm>
          <a:prstGeom prst="rect">
            <a:avLst/>
          </a:prstGeom>
          <a:noFill/>
          <a:ln>
            <a:noFill/>
          </a:ln>
        </p:spPr>
      </p:pic>
      <p:pic>
        <p:nvPicPr>
          <p:cNvPr id="627" name="Google Shape;627;p75"/>
          <p:cNvPicPr preferRelativeResize="0"/>
          <p:nvPr/>
        </p:nvPicPr>
        <p:blipFill>
          <a:blip r:embed="rId4">
            <a:alphaModFix/>
          </a:blip>
          <a:stretch>
            <a:fillRect/>
          </a:stretch>
        </p:blipFill>
        <p:spPr>
          <a:xfrm>
            <a:off x="7065273" y="1051500"/>
            <a:ext cx="1780848" cy="3165952"/>
          </a:xfrm>
          <a:prstGeom prst="rect">
            <a:avLst/>
          </a:prstGeom>
          <a:noFill/>
          <a:ln>
            <a:noFill/>
          </a:ln>
        </p:spPr>
      </p:pic>
      <p:sp>
        <p:nvSpPr>
          <p:cNvPr id="628" name="Google Shape;628;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2"/>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Linear translation to dispense drinks into cup</a:t>
            </a:r>
            <a:endParaRPr/>
          </a:p>
          <a:p>
            <a:pPr indent="-311150" lvl="0" marL="457200" rtl="0" algn="l">
              <a:spcBef>
                <a:spcPts val="1000"/>
              </a:spcBef>
              <a:spcAft>
                <a:spcPts val="0"/>
              </a:spcAft>
              <a:buSzPts val="1300"/>
              <a:buChar char="➔"/>
            </a:pPr>
            <a:r>
              <a:rPr lang="en"/>
              <a:t>Beaumont Spirit Measure device</a:t>
            </a:r>
            <a:endParaRPr/>
          </a:p>
          <a:p>
            <a:pPr indent="-311150" lvl="0" marL="457200" rtl="0" algn="l">
              <a:spcBef>
                <a:spcPts val="1000"/>
              </a:spcBef>
              <a:spcAft>
                <a:spcPts val="0"/>
              </a:spcAft>
              <a:buSzPts val="1300"/>
              <a:buChar char="➔"/>
            </a:pPr>
            <a:r>
              <a:rPr lang="en"/>
              <a:t>1 drink at a time</a:t>
            </a:r>
            <a:endParaRPr/>
          </a:p>
          <a:p>
            <a:pPr indent="-311150" lvl="0" marL="457200" rtl="0" algn="l">
              <a:spcBef>
                <a:spcPts val="1000"/>
              </a:spcBef>
              <a:spcAft>
                <a:spcPts val="0"/>
              </a:spcAft>
              <a:buSzPts val="1300"/>
              <a:buChar char="➔"/>
            </a:pPr>
            <a:r>
              <a:rPr lang="en"/>
              <a:t>9 drinks available and suspended</a:t>
            </a:r>
            <a:endParaRPr/>
          </a:p>
          <a:p>
            <a:pPr indent="0" lvl="0" marL="0" rtl="0" algn="l">
              <a:spcBef>
                <a:spcPts val="1000"/>
              </a:spcBef>
              <a:spcAft>
                <a:spcPts val="1000"/>
              </a:spcAft>
              <a:buNone/>
            </a:pPr>
            <a:r>
              <a:t/>
            </a:r>
            <a:endParaRPr/>
          </a:p>
        </p:txBody>
      </p:sp>
      <p:sp>
        <p:nvSpPr>
          <p:cNvPr id="175" name="Google Shape;175;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Youtube Drink Making Robot</a:t>
            </a:r>
            <a:endParaRPr/>
          </a:p>
        </p:txBody>
      </p:sp>
      <p:pic>
        <p:nvPicPr>
          <p:cNvPr id="176" name="Google Shape;176;p22"/>
          <p:cNvPicPr preferRelativeResize="0"/>
          <p:nvPr/>
        </p:nvPicPr>
        <p:blipFill>
          <a:blip r:embed="rId3">
            <a:alphaModFix/>
          </a:blip>
          <a:stretch>
            <a:fillRect/>
          </a:stretch>
        </p:blipFill>
        <p:spPr>
          <a:xfrm>
            <a:off x="5004474" y="1969675"/>
            <a:ext cx="3995900" cy="2990975"/>
          </a:xfrm>
          <a:prstGeom prst="rect">
            <a:avLst/>
          </a:prstGeom>
          <a:noFill/>
          <a:ln>
            <a:noFill/>
          </a:ln>
        </p:spPr>
      </p:pic>
      <p:sp>
        <p:nvSpPr>
          <p:cNvPr id="177" name="Google Shape;177;p22"/>
          <p:cNvSpPr txBox="1"/>
          <p:nvPr>
            <p:ph type="title"/>
          </p:nvPr>
        </p:nvSpPr>
        <p:spPr>
          <a:xfrm>
            <a:off x="2650650" y="483150"/>
            <a:ext cx="38427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solution #2</a:t>
            </a:r>
            <a:endParaRPr/>
          </a:p>
        </p:txBody>
      </p:sp>
      <p:sp>
        <p:nvSpPr>
          <p:cNvPr id="178" name="Google Shape;178;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76"/>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6, Subtask 6.1: </a:t>
            </a:r>
            <a:r>
              <a:rPr lang="en" sz="2400">
                <a:latin typeface="Arial"/>
                <a:ea typeface="Arial"/>
                <a:cs typeface="Arial"/>
                <a:sym typeface="Arial"/>
              </a:rPr>
              <a:t>Incorporate facial recognition into the Desktop Application</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634" name="Google Shape;634;p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635" name="Google Shape;635;p76" title="bunny_ears_filter.mp4">
            <a:hlinkClick r:id="rId3"/>
          </p:cNvPr>
          <p:cNvPicPr preferRelativeResize="0"/>
          <p:nvPr/>
        </p:nvPicPr>
        <p:blipFill>
          <a:blip r:embed="rId4">
            <a:alphaModFix/>
          </a:blip>
          <a:stretch>
            <a:fillRect/>
          </a:stretch>
        </p:blipFill>
        <p:spPr>
          <a:xfrm>
            <a:off x="2286000" y="976950"/>
            <a:ext cx="4572000" cy="3429000"/>
          </a:xfrm>
          <a:prstGeom prst="rect">
            <a:avLst/>
          </a:prstGeom>
          <a:noFill/>
          <a:ln>
            <a:noFill/>
          </a:ln>
        </p:spPr>
      </p:pic>
      <p:sp>
        <p:nvSpPr>
          <p:cNvPr id="636" name="Google Shape;636;p76"/>
          <p:cNvSpPr txBox="1"/>
          <p:nvPr/>
        </p:nvSpPr>
        <p:spPr>
          <a:xfrm>
            <a:off x="2699250" y="4483800"/>
            <a:ext cx="37455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Bunny Ears Feature Using Facial Recognition </a:t>
            </a:r>
            <a:endParaRPr>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7"/>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t>Task 6, Subtask 6.1: </a:t>
            </a:r>
            <a:r>
              <a:rPr lang="en" sz="2400">
                <a:latin typeface="Arial"/>
                <a:ea typeface="Arial"/>
                <a:cs typeface="Arial"/>
                <a:sym typeface="Arial"/>
              </a:rPr>
              <a:t>Incorporate facial recognition into the Desktop Application</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642" name="Google Shape;642;p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43" name="Google Shape;643;p77"/>
          <p:cNvSpPr txBox="1"/>
          <p:nvPr/>
        </p:nvSpPr>
        <p:spPr>
          <a:xfrm>
            <a:off x="82025" y="985075"/>
            <a:ext cx="4385100" cy="3850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Bunny Ears Feature</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Using OpenCV Python API to detect potential faces within each image frame</a:t>
            </a:r>
            <a:endParaRPr sz="1600">
              <a:latin typeface="Lato"/>
              <a:ea typeface="Lato"/>
              <a:cs typeface="Lato"/>
              <a:sym typeface="Lato"/>
            </a:endParaRPr>
          </a:p>
          <a:p>
            <a:pPr indent="-330200" lvl="2" marL="1371600" rtl="0" algn="l">
              <a:spcBef>
                <a:spcPts val="0"/>
              </a:spcBef>
              <a:spcAft>
                <a:spcPts val="0"/>
              </a:spcAft>
              <a:buSzPts val="1600"/>
              <a:buFont typeface="Lato"/>
              <a:buChar char="■"/>
            </a:pPr>
            <a:r>
              <a:rPr lang="en" sz="1600">
                <a:latin typeface="Lato"/>
                <a:ea typeface="Lato"/>
                <a:cs typeface="Lato"/>
                <a:sym typeface="Lato"/>
              </a:rPr>
              <a:t>Employing Haar Cascade Classifier, which is a cascade of functions that detects features</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With the list of potential faces in an image, a 2D animation is drawn within the plane of the frame</a:t>
            </a:r>
            <a:endParaRPr sz="1600">
              <a:latin typeface="Lato"/>
              <a:ea typeface="Lato"/>
              <a:cs typeface="Lato"/>
              <a:sym typeface="Lato"/>
            </a:endParaRPr>
          </a:p>
          <a:p>
            <a:pPr indent="-330200" lvl="2" marL="1371600" rtl="0" algn="l">
              <a:spcBef>
                <a:spcPts val="0"/>
              </a:spcBef>
              <a:spcAft>
                <a:spcPts val="0"/>
              </a:spcAft>
              <a:buSzPts val="1600"/>
              <a:buFont typeface="Lato"/>
              <a:buChar char="■"/>
            </a:pPr>
            <a:r>
              <a:rPr lang="en" sz="1600">
                <a:latin typeface="Lato"/>
                <a:ea typeface="Lato"/>
                <a:cs typeface="Lato"/>
                <a:sym typeface="Lato"/>
              </a:rPr>
              <a:t>Requires a bit of geometry </a:t>
            </a:r>
            <a:endParaRPr sz="1600">
              <a:latin typeface="Lato"/>
              <a:ea typeface="Lato"/>
              <a:cs typeface="Lato"/>
              <a:sym typeface="Lato"/>
            </a:endParaRPr>
          </a:p>
        </p:txBody>
      </p:sp>
      <p:pic>
        <p:nvPicPr>
          <p:cNvPr id="644" name="Google Shape;644;p77"/>
          <p:cNvPicPr preferRelativeResize="0"/>
          <p:nvPr/>
        </p:nvPicPr>
        <p:blipFill rotWithShape="1">
          <a:blip r:embed="rId3">
            <a:alphaModFix/>
          </a:blip>
          <a:srcRect b="13874" l="0" r="52430" t="0"/>
          <a:stretch/>
        </p:blipFill>
        <p:spPr>
          <a:xfrm>
            <a:off x="4995875" y="624975"/>
            <a:ext cx="1903949" cy="1946774"/>
          </a:xfrm>
          <a:prstGeom prst="rect">
            <a:avLst/>
          </a:prstGeom>
          <a:noFill/>
          <a:ln>
            <a:noFill/>
          </a:ln>
        </p:spPr>
      </p:pic>
      <p:pic>
        <p:nvPicPr>
          <p:cNvPr id="645" name="Google Shape;645;p77"/>
          <p:cNvPicPr preferRelativeResize="0"/>
          <p:nvPr/>
        </p:nvPicPr>
        <p:blipFill rotWithShape="1">
          <a:blip r:embed="rId4">
            <a:alphaModFix/>
          </a:blip>
          <a:srcRect b="8416" l="0" r="45872" t="0"/>
          <a:stretch/>
        </p:blipFill>
        <p:spPr>
          <a:xfrm>
            <a:off x="6994950" y="624975"/>
            <a:ext cx="2037549" cy="1946774"/>
          </a:xfrm>
          <a:prstGeom prst="rect">
            <a:avLst/>
          </a:prstGeom>
          <a:noFill/>
          <a:ln>
            <a:noFill/>
          </a:ln>
        </p:spPr>
      </p:pic>
      <p:pic>
        <p:nvPicPr>
          <p:cNvPr id="646" name="Google Shape;646;p77"/>
          <p:cNvPicPr preferRelativeResize="0"/>
          <p:nvPr/>
        </p:nvPicPr>
        <p:blipFill>
          <a:blip r:embed="rId5">
            <a:alphaModFix/>
          </a:blip>
          <a:stretch>
            <a:fillRect/>
          </a:stretch>
        </p:blipFill>
        <p:spPr>
          <a:xfrm>
            <a:off x="5184050" y="2710099"/>
            <a:ext cx="3764378" cy="212576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78"/>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6, Subtask 6.1: </a:t>
            </a:r>
            <a:r>
              <a:rPr lang="en" sz="2400">
                <a:latin typeface="Arial"/>
                <a:ea typeface="Arial"/>
                <a:cs typeface="Arial"/>
                <a:sym typeface="Arial"/>
              </a:rPr>
              <a:t>Create the interfaces between the main computer &amp; peripheral devices</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652" name="Google Shape;652;p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53" name="Google Shape;653;p78"/>
          <p:cNvSpPr txBox="1"/>
          <p:nvPr/>
        </p:nvSpPr>
        <p:spPr>
          <a:xfrm>
            <a:off x="522775" y="918838"/>
            <a:ext cx="41844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Math for Bunny Ears Feature: </a:t>
            </a:r>
            <a:endParaRPr sz="2400">
              <a:latin typeface="Lato"/>
              <a:ea typeface="Lato"/>
              <a:cs typeface="Lato"/>
              <a:sym typeface="Lato"/>
            </a:endParaRPr>
          </a:p>
        </p:txBody>
      </p:sp>
      <p:pic>
        <p:nvPicPr>
          <p:cNvPr id="654" name="Google Shape;654;p78"/>
          <p:cNvPicPr preferRelativeResize="0"/>
          <p:nvPr/>
        </p:nvPicPr>
        <p:blipFill>
          <a:blip r:embed="rId3">
            <a:alphaModFix/>
          </a:blip>
          <a:stretch>
            <a:fillRect/>
          </a:stretch>
        </p:blipFill>
        <p:spPr>
          <a:xfrm>
            <a:off x="5595700" y="708163"/>
            <a:ext cx="3310075" cy="1970825"/>
          </a:xfrm>
          <a:prstGeom prst="rect">
            <a:avLst/>
          </a:prstGeom>
          <a:noFill/>
          <a:ln>
            <a:noFill/>
          </a:ln>
        </p:spPr>
      </p:pic>
      <p:pic>
        <p:nvPicPr>
          <p:cNvPr id="655" name="Google Shape;655;p78"/>
          <p:cNvPicPr preferRelativeResize="0"/>
          <p:nvPr/>
        </p:nvPicPr>
        <p:blipFill>
          <a:blip r:embed="rId4">
            <a:alphaModFix/>
          </a:blip>
          <a:stretch>
            <a:fillRect/>
          </a:stretch>
        </p:blipFill>
        <p:spPr>
          <a:xfrm>
            <a:off x="215125" y="1494775"/>
            <a:ext cx="7102252" cy="3648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79"/>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t>Task 6, Subtask 6.1: </a:t>
            </a:r>
            <a:r>
              <a:rPr lang="en" sz="2400">
                <a:latin typeface="Arial"/>
                <a:ea typeface="Arial"/>
                <a:cs typeface="Arial"/>
                <a:sym typeface="Arial"/>
              </a:rPr>
              <a:t>Incorporate facial recognition into the Desktop Application</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661" name="Google Shape;661;p79"/>
          <p:cNvSpPr txBox="1"/>
          <p:nvPr>
            <p:ph idx="12" type="sldNum"/>
          </p:nvPr>
        </p:nvSpPr>
        <p:spPr>
          <a:xfrm>
            <a:off x="4436427" y="21781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62" name="Google Shape;662;p79"/>
          <p:cNvSpPr txBox="1"/>
          <p:nvPr/>
        </p:nvSpPr>
        <p:spPr>
          <a:xfrm>
            <a:off x="-136725" y="941175"/>
            <a:ext cx="4363800" cy="4319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Rainbow mask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Using a Haar Cascade for detecting faces</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Performing a cross-dissolve like operation to draw a transparent, multicolored mask onto the face of an observer</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P</a:t>
            </a:r>
            <a:r>
              <a:rPr baseline="-25000" lang="en" sz="1600">
                <a:latin typeface="Lato"/>
                <a:ea typeface="Lato"/>
                <a:cs typeface="Lato"/>
                <a:sym typeface="Lato"/>
              </a:rPr>
              <a:t>new</a:t>
            </a:r>
            <a:r>
              <a:rPr lang="en" sz="1600">
                <a:latin typeface="Lato"/>
                <a:ea typeface="Lato"/>
                <a:cs typeface="Lato"/>
                <a:sym typeface="Lato"/>
              </a:rPr>
              <a:t> [i, j]= β*P</a:t>
            </a:r>
            <a:r>
              <a:rPr baseline="-25000" lang="en" sz="1600">
                <a:latin typeface="Lato"/>
                <a:ea typeface="Lato"/>
                <a:cs typeface="Lato"/>
                <a:sym typeface="Lato"/>
              </a:rPr>
              <a:t>1</a:t>
            </a:r>
            <a:r>
              <a:rPr lang="en" sz="1600">
                <a:latin typeface="Lato"/>
                <a:ea typeface="Lato"/>
                <a:cs typeface="Lato"/>
                <a:sym typeface="Lato"/>
              </a:rPr>
              <a:t>[i, j] + ɑ*P</a:t>
            </a:r>
            <a:r>
              <a:rPr baseline="-25000" lang="en" sz="1600">
                <a:latin typeface="Lato"/>
                <a:ea typeface="Lato"/>
                <a:cs typeface="Lato"/>
                <a:sym typeface="Lato"/>
              </a:rPr>
              <a:t>2</a:t>
            </a:r>
            <a:r>
              <a:rPr lang="en" sz="1600">
                <a:latin typeface="Lato"/>
                <a:ea typeface="Lato"/>
                <a:cs typeface="Lato"/>
                <a:sym typeface="Lato"/>
              </a:rPr>
              <a:t>[i, j]+ ɣ</a:t>
            </a:r>
            <a:endParaRPr sz="1600">
              <a:latin typeface="Lato"/>
              <a:ea typeface="Lato"/>
              <a:cs typeface="Lato"/>
              <a:sym typeface="Lato"/>
            </a:endParaRPr>
          </a:p>
          <a:p>
            <a:pPr indent="0" lvl="0" marL="13716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Ra</a:t>
            </a:r>
            <a:r>
              <a:rPr lang="en" sz="1600">
                <a:latin typeface="Lato"/>
                <a:ea typeface="Lato"/>
                <a:cs typeface="Lato"/>
                <a:sym typeface="Lato"/>
              </a:rPr>
              <a:t>inbow glasses filter</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Using a Haar Cascade for detecting faces and eyes</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 Drawing 2D glasses animation with built-in drawing functions and geometry</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pic>
        <p:nvPicPr>
          <p:cNvPr id="663" name="Google Shape;663;p79"/>
          <p:cNvPicPr preferRelativeResize="0"/>
          <p:nvPr/>
        </p:nvPicPr>
        <p:blipFill rotWithShape="1">
          <a:blip r:embed="rId3">
            <a:alphaModFix/>
          </a:blip>
          <a:srcRect b="20115" l="16583" r="15647" t="0"/>
          <a:stretch/>
        </p:blipFill>
        <p:spPr>
          <a:xfrm>
            <a:off x="5218375" y="2960200"/>
            <a:ext cx="3168100" cy="2108774"/>
          </a:xfrm>
          <a:prstGeom prst="rect">
            <a:avLst/>
          </a:prstGeom>
          <a:noFill/>
          <a:ln>
            <a:noFill/>
          </a:ln>
        </p:spPr>
      </p:pic>
      <p:pic>
        <p:nvPicPr>
          <p:cNvPr id="664" name="Google Shape;664;p79"/>
          <p:cNvPicPr preferRelativeResize="0"/>
          <p:nvPr/>
        </p:nvPicPr>
        <p:blipFill rotWithShape="1">
          <a:blip r:embed="rId4">
            <a:alphaModFix/>
          </a:blip>
          <a:srcRect b="23646" l="23794" r="25654" t="0"/>
          <a:stretch/>
        </p:blipFill>
        <p:spPr>
          <a:xfrm>
            <a:off x="4186960" y="646075"/>
            <a:ext cx="2602690" cy="2219925"/>
          </a:xfrm>
          <a:prstGeom prst="rect">
            <a:avLst/>
          </a:prstGeom>
          <a:noFill/>
          <a:ln>
            <a:noFill/>
          </a:ln>
        </p:spPr>
      </p:pic>
      <p:pic>
        <p:nvPicPr>
          <p:cNvPr id="665" name="Google Shape;665;p79"/>
          <p:cNvPicPr preferRelativeResize="0"/>
          <p:nvPr/>
        </p:nvPicPr>
        <p:blipFill rotWithShape="1">
          <a:blip r:embed="rId5">
            <a:alphaModFix/>
          </a:blip>
          <a:srcRect b="28263" l="28311" r="28719" t="0"/>
          <a:stretch/>
        </p:blipFill>
        <p:spPr>
          <a:xfrm>
            <a:off x="6789661" y="646075"/>
            <a:ext cx="2354463" cy="2219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80"/>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6, Subtask 6.1: </a:t>
            </a:r>
            <a:r>
              <a:rPr lang="en" sz="2400">
                <a:latin typeface="Arial"/>
                <a:ea typeface="Arial"/>
                <a:cs typeface="Arial"/>
                <a:sym typeface="Arial"/>
              </a:rPr>
              <a:t>Incorporate facial recognition into the Desktop Application</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671" name="Google Shape;671;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72" name="Google Shape;672;p80"/>
          <p:cNvSpPr txBox="1"/>
          <p:nvPr/>
        </p:nvSpPr>
        <p:spPr>
          <a:xfrm>
            <a:off x="2603213" y="4645300"/>
            <a:ext cx="37455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Rainbow mask and Glasses Filter in Full Demo</a:t>
            </a:r>
            <a:endParaRPr>
              <a:latin typeface="Lato"/>
              <a:ea typeface="Lato"/>
              <a:cs typeface="Lato"/>
              <a:sym typeface="Lato"/>
            </a:endParaRPr>
          </a:p>
        </p:txBody>
      </p:sp>
      <p:pic>
        <p:nvPicPr>
          <p:cNvPr id="673" name="Google Shape;673;p80" title="app_demo-2019-03-12_23.39.mp4">
            <a:hlinkClick r:id="rId3"/>
          </p:cNvPr>
          <p:cNvPicPr preferRelativeResize="0"/>
          <p:nvPr/>
        </p:nvPicPr>
        <p:blipFill>
          <a:blip r:embed="rId4">
            <a:alphaModFix/>
          </a:blip>
          <a:stretch>
            <a:fillRect/>
          </a:stretch>
        </p:blipFill>
        <p:spPr>
          <a:xfrm>
            <a:off x="2025125" y="899100"/>
            <a:ext cx="4901675" cy="3676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81"/>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t>Task 6, Subtask 6.2: </a:t>
            </a:r>
            <a:r>
              <a:rPr lang="en" sz="2400">
                <a:latin typeface="Arial"/>
                <a:ea typeface="Arial"/>
                <a:cs typeface="Arial"/>
                <a:sym typeface="Arial"/>
              </a:rPr>
              <a:t>Adapt the desktop application for compliance with PYPI</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679" name="Google Shape;679;p81"/>
          <p:cNvSpPr txBox="1"/>
          <p:nvPr>
            <p:ph idx="12" type="sldNum"/>
          </p:nvPr>
        </p:nvSpPr>
        <p:spPr>
          <a:xfrm>
            <a:off x="4436427" y="21781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80" name="Google Shape;680;p81"/>
          <p:cNvSpPr txBox="1"/>
          <p:nvPr/>
        </p:nvSpPr>
        <p:spPr>
          <a:xfrm>
            <a:off x="82025" y="899100"/>
            <a:ext cx="4363800" cy="4134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Refactored code base to be compliant with Python Enhancement Proposals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Uploaded desktop application software to the </a:t>
            </a:r>
            <a:r>
              <a:rPr b="1" lang="en" sz="1800">
                <a:latin typeface="Lato"/>
                <a:ea typeface="Lato"/>
                <a:cs typeface="Lato"/>
                <a:sym typeface="Lato"/>
              </a:rPr>
              <a:t>Py</a:t>
            </a:r>
            <a:r>
              <a:rPr lang="en" sz="1800">
                <a:latin typeface="Lato"/>
                <a:ea typeface="Lato"/>
                <a:cs typeface="Lato"/>
                <a:sym typeface="Lato"/>
              </a:rPr>
              <a:t>thon </a:t>
            </a:r>
            <a:r>
              <a:rPr b="1" lang="en" sz="1800">
                <a:latin typeface="Lato"/>
                <a:ea typeface="Lato"/>
                <a:cs typeface="Lato"/>
                <a:sym typeface="Lato"/>
              </a:rPr>
              <a:t>P</a:t>
            </a:r>
            <a:r>
              <a:rPr lang="en" sz="1800">
                <a:latin typeface="Lato"/>
                <a:ea typeface="Lato"/>
                <a:cs typeface="Lato"/>
                <a:sym typeface="Lato"/>
              </a:rPr>
              <a:t>ackage</a:t>
            </a:r>
            <a:r>
              <a:rPr b="1" lang="en" sz="1800">
                <a:latin typeface="Lato"/>
                <a:ea typeface="Lato"/>
                <a:cs typeface="Lato"/>
                <a:sym typeface="Lato"/>
              </a:rPr>
              <a:t> I</a:t>
            </a:r>
            <a:r>
              <a:rPr lang="en" sz="1800">
                <a:latin typeface="Lato"/>
                <a:ea typeface="Lato"/>
                <a:cs typeface="Lato"/>
                <a:sym typeface="Lato"/>
              </a:rPr>
              <a:t>ndex (international software repository)</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Allows for easier installation of desktop application software</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Allows for a simpler updating process if new features are added</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Supported for Python 3.5 &amp; newer interpreters</a:t>
            </a:r>
            <a:endParaRPr sz="18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pic>
        <p:nvPicPr>
          <p:cNvPr id="681" name="Google Shape;681;p81"/>
          <p:cNvPicPr preferRelativeResize="0"/>
          <p:nvPr/>
        </p:nvPicPr>
        <p:blipFill>
          <a:blip r:embed="rId3">
            <a:alphaModFix/>
          </a:blip>
          <a:stretch>
            <a:fillRect/>
          </a:stretch>
        </p:blipFill>
        <p:spPr>
          <a:xfrm>
            <a:off x="4445900" y="813776"/>
            <a:ext cx="4578148" cy="2266949"/>
          </a:xfrm>
          <a:prstGeom prst="rect">
            <a:avLst/>
          </a:prstGeom>
          <a:noFill/>
          <a:ln cap="flat" cmpd="sng" w="9525">
            <a:solidFill>
              <a:schemeClr val="dk2"/>
            </a:solidFill>
            <a:prstDash val="solid"/>
            <a:round/>
            <a:headEnd len="sm" w="sm" type="none"/>
            <a:tailEnd len="sm" w="sm" type="none"/>
          </a:ln>
        </p:spPr>
      </p:pic>
      <p:sp>
        <p:nvSpPr>
          <p:cNvPr id="682" name="Google Shape;682;p81"/>
          <p:cNvSpPr txBox="1"/>
          <p:nvPr/>
        </p:nvSpPr>
        <p:spPr>
          <a:xfrm>
            <a:off x="4445825" y="3266475"/>
            <a:ext cx="4578300" cy="1767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Desktop app software package is specifically supported for the Raspbian Operating system (Debian based)</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Excluding the peripheral device code, it will at least be able to run on Ubuntu variants (e.g. Lubuntu, Linux Mint)</a:t>
            </a:r>
            <a:endParaRPr>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8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688" name="Google Shape;688;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694" name="Google Shape;694;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http://www.royalcaribbean.com/connect/robot-bartenders-shake-things-up-at-sea/</a:t>
            </a:r>
            <a:endParaRPr>
              <a:solidFill>
                <a:schemeClr val="accent5"/>
              </a:solidFill>
            </a:endParaRPr>
          </a:p>
          <a:p>
            <a:pPr indent="0" lvl="0" marL="0" rtl="0" algn="l">
              <a:spcBef>
                <a:spcPts val="1000"/>
              </a:spcBef>
              <a:spcAft>
                <a:spcPts val="0"/>
              </a:spcAft>
              <a:buNone/>
            </a:pPr>
            <a:r>
              <a:rPr lang="en" u="sng">
                <a:solidFill>
                  <a:schemeClr val="hlink"/>
                </a:solidFill>
                <a:hlinkClick r:id="rId4"/>
              </a:rPr>
              <a:t>https://www.youtube.com/watch?v=fAh6hQRKBU8</a:t>
            </a:r>
            <a:endParaRPr>
              <a:solidFill>
                <a:schemeClr val="accent5"/>
              </a:solidFill>
            </a:endParaRPr>
          </a:p>
          <a:p>
            <a:pPr indent="0" lvl="0" marL="0" rtl="0" algn="l">
              <a:spcBef>
                <a:spcPts val="1000"/>
              </a:spcBef>
              <a:spcAft>
                <a:spcPts val="0"/>
              </a:spcAft>
              <a:buNone/>
            </a:pPr>
            <a:r>
              <a:rPr lang="en" u="sng">
                <a:solidFill>
                  <a:schemeClr val="hlink"/>
                </a:solidFill>
                <a:hlinkClick r:id="rId5"/>
              </a:rPr>
              <a:t>https://intellipaat.com/tutorial/tutorial-mongodb-tutorial/mongodb-crud-operations/</a:t>
            </a:r>
            <a:endParaRPr>
              <a:solidFill>
                <a:schemeClr val="accent5"/>
              </a:solidFill>
            </a:endParaRPr>
          </a:p>
          <a:p>
            <a:pPr indent="0" lvl="0" marL="0" rtl="0" algn="l">
              <a:spcBef>
                <a:spcPts val="1000"/>
              </a:spcBef>
              <a:spcAft>
                <a:spcPts val="0"/>
              </a:spcAft>
              <a:buNone/>
            </a:pPr>
            <a:r>
              <a:rPr lang="en" u="sng">
                <a:solidFill>
                  <a:schemeClr val="hlink"/>
                </a:solidFill>
                <a:hlinkClick r:id="rId6"/>
              </a:rPr>
              <a:t>https://docstore.mik.ua/orelly/perl3/tk/ch02_02.htm</a:t>
            </a:r>
            <a:endParaRPr>
              <a:solidFill>
                <a:schemeClr val="accent5"/>
              </a:solidFill>
            </a:endParaRPr>
          </a:p>
          <a:p>
            <a:pPr indent="0" lvl="0" marL="0" rtl="0" algn="l">
              <a:spcBef>
                <a:spcPts val="1000"/>
              </a:spcBef>
              <a:spcAft>
                <a:spcPts val="0"/>
              </a:spcAft>
              <a:buNone/>
            </a:pPr>
            <a:r>
              <a:rPr lang="en" u="sng">
                <a:solidFill>
                  <a:schemeClr val="hlink"/>
                </a:solidFill>
                <a:hlinkClick r:id="rId7"/>
              </a:rPr>
              <a:t>https://en.wikipedia.org/wiki/Model%E2%80%93view%E2%80%93controller</a:t>
            </a:r>
            <a:endParaRPr>
              <a:solidFill>
                <a:schemeClr val="accent5"/>
              </a:solidFill>
            </a:endParaRPr>
          </a:p>
          <a:p>
            <a:pPr indent="0" lvl="0" marL="0" rtl="0" algn="l">
              <a:spcBef>
                <a:spcPts val="1000"/>
              </a:spcBef>
              <a:spcAft>
                <a:spcPts val="0"/>
              </a:spcAft>
              <a:buNone/>
            </a:pPr>
            <a:r>
              <a:t/>
            </a:r>
            <a:endParaRPr>
              <a:solidFill>
                <a:schemeClr val="accent5"/>
              </a:solidFill>
            </a:endParaRPr>
          </a:p>
          <a:p>
            <a:pPr indent="0" lvl="0" marL="0" rtl="0" algn="l">
              <a:spcBef>
                <a:spcPts val="1000"/>
              </a:spcBef>
              <a:spcAft>
                <a:spcPts val="0"/>
              </a:spcAft>
              <a:buNone/>
            </a:pPr>
            <a:r>
              <a:t/>
            </a:r>
            <a:endParaRPr>
              <a:solidFill>
                <a:schemeClr val="accent5"/>
              </a:solidFill>
            </a:endParaRPr>
          </a:p>
          <a:p>
            <a:pPr indent="0" lvl="0" marL="0" rtl="0" algn="l">
              <a:spcBef>
                <a:spcPts val="1000"/>
              </a:spcBef>
              <a:spcAft>
                <a:spcPts val="1000"/>
              </a:spcAft>
              <a:buNone/>
            </a:pPr>
            <a:r>
              <a:t/>
            </a:r>
            <a:endParaRPr>
              <a:solidFill>
                <a:schemeClr val="accent5"/>
              </a:solidFill>
            </a:endParaRPr>
          </a:p>
        </p:txBody>
      </p:sp>
      <p:sp>
        <p:nvSpPr>
          <p:cNvPr id="695" name="Google Shape;695;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84" name="Google Shape;184;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Design an automated drink dispensing system that will offer a more economical solution to reduce wait time for drinks and reduce human error in the drink making process.</a:t>
            </a:r>
            <a:endParaRPr b="1" sz="1600">
              <a:solidFill>
                <a:schemeClr val="dk1"/>
              </a:solidFill>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
        <p:nvSpPr>
          <p:cNvPr id="185" name="Google Shape;185;p23"/>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 and Constraints</a:t>
            </a:r>
            <a:endParaRPr/>
          </a:p>
        </p:txBody>
      </p:sp>
      <p:sp>
        <p:nvSpPr>
          <p:cNvPr id="191" name="Google Shape;19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727650" y="1195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a:t>
            </a:r>
            <a:endParaRPr/>
          </a:p>
        </p:txBody>
      </p:sp>
      <p:sp>
        <p:nvSpPr>
          <p:cNvPr id="197" name="Google Shape;197;p25"/>
          <p:cNvSpPr txBox="1"/>
          <p:nvPr>
            <p:ph idx="1" type="body"/>
          </p:nvPr>
        </p:nvSpPr>
        <p:spPr>
          <a:xfrm>
            <a:off x="727650" y="1876950"/>
            <a:ext cx="5021700" cy="3080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General Specifications:</a:t>
            </a:r>
            <a:endParaRPr sz="1400"/>
          </a:p>
          <a:p>
            <a:pPr indent="-317500" lvl="1" marL="914400" rtl="0" algn="l">
              <a:lnSpc>
                <a:spcPct val="150000"/>
              </a:lnSpc>
              <a:spcBef>
                <a:spcPts val="0"/>
              </a:spcBef>
              <a:spcAft>
                <a:spcPts val="0"/>
              </a:spcAft>
              <a:buSzPts val="1400"/>
              <a:buChar char="➢"/>
            </a:pPr>
            <a:r>
              <a:rPr lang="en" sz="1400"/>
              <a:t>Dimensions:</a:t>
            </a:r>
            <a:r>
              <a:rPr lang="en" sz="1400"/>
              <a:t> 3’ x 2’ x 3’ (lwh)</a:t>
            </a:r>
            <a:endParaRPr sz="1400"/>
          </a:p>
          <a:p>
            <a:pPr indent="-317500" lvl="1" marL="914400" rtl="0" algn="l">
              <a:lnSpc>
                <a:spcPct val="150000"/>
              </a:lnSpc>
              <a:spcBef>
                <a:spcPts val="0"/>
              </a:spcBef>
              <a:spcAft>
                <a:spcPts val="0"/>
              </a:spcAft>
              <a:buSzPts val="1400"/>
              <a:buChar char="➢"/>
            </a:pPr>
            <a:r>
              <a:rPr lang="en" sz="1400"/>
              <a:t>Dry Weight:</a:t>
            </a:r>
            <a:r>
              <a:rPr lang="en" sz="1400"/>
              <a:t> 50 lbs</a:t>
            </a:r>
            <a:endParaRPr sz="1400"/>
          </a:p>
          <a:p>
            <a:pPr indent="-317500" lvl="1" marL="914400" rtl="0" algn="l">
              <a:lnSpc>
                <a:spcPct val="150000"/>
              </a:lnSpc>
              <a:spcBef>
                <a:spcPts val="0"/>
              </a:spcBef>
              <a:spcAft>
                <a:spcPts val="0"/>
              </a:spcAft>
              <a:buSzPts val="1400"/>
              <a:buChar char="➢"/>
            </a:pPr>
            <a:r>
              <a:rPr lang="en" sz="1400"/>
              <a:t>Power Requirements: 120V</a:t>
            </a:r>
            <a:endParaRPr sz="1400"/>
          </a:p>
          <a:p>
            <a:pPr indent="-317500" lvl="1" marL="914400" rtl="0" algn="l">
              <a:lnSpc>
                <a:spcPct val="150000"/>
              </a:lnSpc>
              <a:spcBef>
                <a:spcPts val="0"/>
              </a:spcBef>
              <a:spcAft>
                <a:spcPts val="0"/>
              </a:spcAft>
              <a:buSzPts val="1400"/>
              <a:buChar char="➢"/>
            </a:pPr>
            <a:r>
              <a:rPr lang="en" sz="1400"/>
              <a:t>Capacity: Bottles for 12 Liquids</a:t>
            </a:r>
            <a:endParaRPr sz="1400"/>
          </a:p>
          <a:p>
            <a:pPr indent="-317500" lvl="0" marL="457200" rtl="0" algn="l">
              <a:lnSpc>
                <a:spcPct val="150000"/>
              </a:lnSpc>
              <a:spcBef>
                <a:spcPts val="0"/>
              </a:spcBef>
              <a:spcAft>
                <a:spcPts val="0"/>
              </a:spcAft>
              <a:buSzPts val="1400"/>
              <a:buChar char="❖"/>
            </a:pPr>
            <a:r>
              <a:rPr lang="en" sz="1400"/>
              <a:t>Embedded System Specifications:</a:t>
            </a:r>
            <a:endParaRPr sz="1400"/>
          </a:p>
          <a:p>
            <a:pPr indent="-317500" lvl="1" marL="914400" rtl="0" algn="l">
              <a:lnSpc>
                <a:spcPct val="150000"/>
              </a:lnSpc>
              <a:spcBef>
                <a:spcPts val="0"/>
              </a:spcBef>
              <a:spcAft>
                <a:spcPts val="0"/>
              </a:spcAft>
              <a:buSzPts val="1400"/>
              <a:buChar char="➢"/>
            </a:pPr>
            <a:r>
              <a:rPr lang="en" sz="1400"/>
              <a:t>Two System Configurations</a:t>
            </a:r>
            <a:endParaRPr sz="1400"/>
          </a:p>
          <a:p>
            <a:pPr indent="-317500" lvl="1" marL="914400" marR="0" rtl="0" algn="l">
              <a:lnSpc>
                <a:spcPct val="150000"/>
              </a:lnSpc>
              <a:spcBef>
                <a:spcPts val="0"/>
              </a:spcBef>
              <a:spcAft>
                <a:spcPts val="0"/>
              </a:spcAft>
              <a:buClr>
                <a:schemeClr val="accent1"/>
              </a:buClr>
              <a:buSzPts val="1400"/>
              <a:buFont typeface="Lato"/>
              <a:buChar char="➢"/>
            </a:pPr>
            <a:r>
              <a:rPr lang="en" sz="1400"/>
              <a:t>Broadcast shared data within minute intervals</a:t>
            </a:r>
            <a:endParaRPr sz="1400"/>
          </a:p>
          <a:p>
            <a:pPr indent="0" lvl="0" marL="0" rtl="0" algn="l">
              <a:lnSpc>
                <a:spcPct val="150000"/>
              </a:lnSpc>
              <a:spcBef>
                <a:spcPts val="1600"/>
              </a:spcBef>
              <a:spcAft>
                <a:spcPts val="1600"/>
              </a:spcAft>
              <a:buNone/>
            </a:pPr>
            <a:r>
              <a:t/>
            </a:r>
            <a:endParaRPr sz="1400"/>
          </a:p>
        </p:txBody>
      </p:sp>
      <p:pic>
        <p:nvPicPr>
          <p:cNvPr id="198" name="Google Shape;198;p25"/>
          <p:cNvPicPr preferRelativeResize="0"/>
          <p:nvPr/>
        </p:nvPicPr>
        <p:blipFill>
          <a:blip r:embed="rId3">
            <a:alphaModFix/>
          </a:blip>
          <a:stretch>
            <a:fillRect/>
          </a:stretch>
        </p:blipFill>
        <p:spPr>
          <a:xfrm>
            <a:off x="5749350" y="1876950"/>
            <a:ext cx="2667000" cy="2248382"/>
          </a:xfrm>
          <a:prstGeom prst="rect">
            <a:avLst/>
          </a:prstGeom>
          <a:noFill/>
          <a:ln>
            <a:noFill/>
          </a:ln>
        </p:spPr>
      </p:pic>
      <p:sp>
        <p:nvSpPr>
          <p:cNvPr id="199" name="Google Shape;199;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